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43"/>
  </p:notesMasterIdLst>
  <p:sldIdLst>
    <p:sldId id="256" r:id="rId2"/>
    <p:sldId id="584" r:id="rId3"/>
    <p:sldId id="633" r:id="rId4"/>
    <p:sldId id="655" r:id="rId5"/>
    <p:sldId id="478" r:id="rId6"/>
    <p:sldId id="260" r:id="rId7"/>
    <p:sldId id="575" r:id="rId8"/>
    <p:sldId id="315" r:id="rId9"/>
    <p:sldId id="454" r:id="rId10"/>
    <p:sldId id="668" r:id="rId11"/>
    <p:sldId id="576" r:id="rId12"/>
    <p:sldId id="682" r:id="rId13"/>
    <p:sldId id="679" r:id="rId14"/>
    <p:sldId id="669" r:id="rId15"/>
    <p:sldId id="479" r:id="rId16"/>
    <p:sldId id="659" r:id="rId17"/>
    <p:sldId id="662" r:id="rId18"/>
    <p:sldId id="661" r:id="rId19"/>
    <p:sldId id="663" r:id="rId20"/>
    <p:sldId id="660" r:id="rId21"/>
    <p:sldId id="448" r:id="rId22"/>
    <p:sldId id="577" r:id="rId23"/>
    <p:sldId id="578" r:id="rId24"/>
    <p:sldId id="670" r:id="rId25"/>
    <p:sldId id="439" r:id="rId26"/>
    <p:sldId id="671" r:id="rId27"/>
    <p:sldId id="451" r:id="rId28"/>
    <p:sldId id="445" r:id="rId29"/>
    <p:sldId id="446" r:id="rId30"/>
    <p:sldId id="447" r:id="rId31"/>
    <p:sldId id="452" r:id="rId32"/>
    <p:sldId id="672" r:id="rId33"/>
    <p:sldId id="673" r:id="rId34"/>
    <p:sldId id="664" r:id="rId35"/>
    <p:sldId id="649" r:id="rId36"/>
    <p:sldId id="648" r:id="rId37"/>
    <p:sldId id="646" r:id="rId38"/>
    <p:sldId id="647" r:id="rId39"/>
    <p:sldId id="645" r:id="rId40"/>
    <p:sldId id="644" r:id="rId41"/>
    <p:sldId id="651" r:id="rId42"/>
    <p:sldId id="650" r:id="rId43"/>
    <p:sldId id="458" r:id="rId44"/>
    <p:sldId id="683" r:id="rId45"/>
    <p:sldId id="459" r:id="rId46"/>
    <p:sldId id="460" r:id="rId47"/>
    <p:sldId id="515" r:id="rId48"/>
    <p:sldId id="680" r:id="rId49"/>
    <p:sldId id="684" r:id="rId50"/>
    <p:sldId id="472" r:id="rId51"/>
    <p:sldId id="473" r:id="rId52"/>
    <p:sldId id="474" r:id="rId53"/>
    <p:sldId id="475" r:id="rId54"/>
    <p:sldId id="480" r:id="rId55"/>
    <p:sldId id="654" r:id="rId56"/>
    <p:sldId id="546" r:id="rId57"/>
    <p:sldId id="547" r:id="rId58"/>
    <p:sldId id="548" r:id="rId59"/>
    <p:sldId id="493" r:id="rId60"/>
    <p:sldId id="525" r:id="rId61"/>
    <p:sldId id="527" r:id="rId62"/>
    <p:sldId id="528" r:id="rId63"/>
    <p:sldId id="529" r:id="rId64"/>
    <p:sldId id="538" r:id="rId65"/>
    <p:sldId id="532" r:id="rId66"/>
    <p:sldId id="533" r:id="rId67"/>
    <p:sldId id="534" r:id="rId68"/>
    <p:sldId id="535" r:id="rId69"/>
    <p:sldId id="536" r:id="rId70"/>
    <p:sldId id="537" r:id="rId71"/>
    <p:sldId id="520" r:id="rId72"/>
    <p:sldId id="549" r:id="rId73"/>
    <p:sldId id="545" r:id="rId74"/>
    <p:sldId id="635" r:id="rId75"/>
    <p:sldId id="636" r:id="rId76"/>
    <p:sldId id="637" r:id="rId77"/>
    <p:sldId id="632" r:id="rId78"/>
    <p:sldId id="489" r:id="rId79"/>
    <p:sldId id="491" r:id="rId80"/>
    <p:sldId id="492" r:id="rId81"/>
    <p:sldId id="579" r:id="rId82"/>
    <p:sldId id="521" r:id="rId83"/>
    <p:sldId id="522" r:id="rId84"/>
    <p:sldId id="524" r:id="rId85"/>
    <p:sldId id="523" r:id="rId86"/>
    <p:sldId id="552" r:id="rId87"/>
    <p:sldId id="652" r:id="rId88"/>
    <p:sldId id="556" r:id="rId89"/>
    <p:sldId id="557" r:id="rId90"/>
    <p:sldId id="558" r:id="rId91"/>
    <p:sldId id="559" r:id="rId92"/>
    <p:sldId id="560" r:id="rId93"/>
    <p:sldId id="653" r:id="rId94"/>
    <p:sldId id="561" r:id="rId95"/>
    <p:sldId id="562" r:id="rId96"/>
    <p:sldId id="563" r:id="rId97"/>
    <p:sldId id="567" r:id="rId98"/>
    <p:sldId id="564" r:id="rId99"/>
    <p:sldId id="568" r:id="rId100"/>
    <p:sldId id="565" r:id="rId101"/>
    <p:sldId id="569" r:id="rId102"/>
    <p:sldId id="566" r:id="rId103"/>
    <p:sldId id="570" r:id="rId104"/>
    <p:sldId id="571" r:id="rId105"/>
    <p:sldId id="572" r:id="rId106"/>
    <p:sldId id="573" r:id="rId107"/>
    <p:sldId id="574" r:id="rId108"/>
    <p:sldId id="481" r:id="rId109"/>
    <p:sldId id="593" r:id="rId110"/>
    <p:sldId id="696" r:id="rId111"/>
    <p:sldId id="625" r:id="rId112"/>
    <p:sldId id="685" r:id="rId113"/>
    <p:sldId id="686" r:id="rId114"/>
    <p:sldId id="687" r:id="rId115"/>
    <p:sldId id="688" r:id="rId116"/>
    <p:sldId id="689" r:id="rId117"/>
    <p:sldId id="692" r:id="rId118"/>
    <p:sldId id="693" r:id="rId119"/>
    <p:sldId id="690" r:id="rId120"/>
    <p:sldId id="691" r:id="rId121"/>
    <p:sldId id="612" r:id="rId122"/>
    <p:sldId id="695" r:id="rId123"/>
    <p:sldId id="694" r:id="rId124"/>
    <p:sldId id="613" r:id="rId125"/>
    <p:sldId id="618" r:id="rId126"/>
    <p:sldId id="619" r:id="rId127"/>
    <p:sldId id="622" r:id="rId128"/>
    <p:sldId id="623" r:id="rId129"/>
    <p:sldId id="629" r:id="rId130"/>
    <p:sldId id="630" r:id="rId131"/>
    <p:sldId id="631" r:id="rId132"/>
    <p:sldId id="697" r:id="rId133"/>
    <p:sldId id="703" r:id="rId134"/>
    <p:sldId id="698" r:id="rId135"/>
    <p:sldId id="704" r:id="rId136"/>
    <p:sldId id="699" r:id="rId137"/>
    <p:sldId id="700" r:id="rId138"/>
    <p:sldId id="705" r:id="rId139"/>
    <p:sldId id="701" r:id="rId140"/>
    <p:sldId id="706" r:id="rId141"/>
    <p:sldId id="702"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2"/>
    <p:restoredTop sz="78691"/>
  </p:normalViewPr>
  <p:slideViewPr>
    <p:cSldViewPr snapToGrid="0" snapToObjects="1" showGuides="1">
      <p:cViewPr>
        <p:scale>
          <a:sx n="60" d="100"/>
          <a:sy n="60" d="100"/>
        </p:scale>
        <p:origin x="808" y="680"/>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3/6/18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D3987A-74E1-BA49-8B8E-2391856A87A9}" type="slidenum">
              <a:rPr lang="en-US" smtClean="0"/>
              <a:t>1</a:t>
            </a:fld>
            <a:endParaRPr lang="en-US"/>
          </a:p>
        </p:txBody>
      </p:sp>
    </p:spTree>
    <p:extLst>
      <p:ext uri="{BB962C8B-B14F-4D97-AF65-F5344CB8AC3E}">
        <p14:creationId xmlns:p14="http://schemas.microsoft.com/office/powerpoint/2010/main" val="285370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incorporate these weights to estimate the treatment effect</a:t>
            </a:r>
          </a:p>
          <a:p>
            <a:r>
              <a:rPr lang="en-US" dirty="0"/>
              <a:t>-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337594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incorporate these weights to estimate the treatment effect</a:t>
            </a:r>
          </a:p>
          <a:p>
            <a:r>
              <a:rPr lang="en-US" dirty="0"/>
              <a:t>-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3956157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13</a:t>
            </a:fld>
            <a:endParaRPr lang="en-US"/>
          </a:p>
        </p:txBody>
      </p:sp>
    </p:spTree>
    <p:extLst>
      <p:ext uri="{BB962C8B-B14F-4D97-AF65-F5344CB8AC3E}">
        <p14:creationId xmlns:p14="http://schemas.microsoft.com/office/powerpoint/2010/main" val="1821368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6.30 </a:t>
            </a:r>
            <a:r>
              <a:rPr lang="en-US" dirty="0" err="1"/>
              <a:t>mintues</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2937684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one of the seminal papers that made us think that weighting is inherently flawed. We’re going to show that it is not inherently flawed, </a:t>
            </a:r>
          </a:p>
        </p:txBody>
      </p:sp>
      <p:sp>
        <p:nvSpPr>
          <p:cNvPr id="4" name="Slide Number Placeholder 3"/>
          <p:cNvSpPr>
            <a:spLocks noGrp="1"/>
          </p:cNvSpPr>
          <p:nvPr>
            <p:ph type="sldNum" sz="quarter" idx="10"/>
          </p:nvPr>
        </p:nvSpPr>
        <p:spPr/>
        <p:txBody>
          <a:bodyPr/>
          <a:lstStyle/>
          <a:p>
            <a:fld id="{DAD3987A-74E1-BA49-8B8E-2391856A87A9}" type="slidenum">
              <a:rPr lang="en-US" smtClean="0"/>
              <a:t>16</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the example where what they do is the doubly robust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17</a:t>
            </a:fld>
            <a:endParaRPr lang="en-US"/>
          </a:p>
        </p:txBody>
      </p:sp>
    </p:spTree>
    <p:extLst>
      <p:ext uri="{BB962C8B-B14F-4D97-AF65-F5344CB8AC3E}">
        <p14:creationId xmlns:p14="http://schemas.microsoft.com/office/powerpoint/2010/main" val="1459686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19</a:t>
            </a:fld>
            <a:endParaRPr lang="en-US"/>
          </a:p>
        </p:txBody>
      </p:sp>
    </p:spTree>
    <p:extLst>
      <p:ext uri="{BB962C8B-B14F-4D97-AF65-F5344CB8AC3E}">
        <p14:creationId xmlns:p14="http://schemas.microsoft.com/office/powerpoint/2010/main" val="3417213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intentionally creating a setup that is seemingly friendly to weighting to show that it fails even when it should have been working great</a:t>
            </a:r>
          </a:p>
        </p:txBody>
      </p:sp>
      <p:sp>
        <p:nvSpPr>
          <p:cNvPr id="4" name="Slide Number Placeholder 3"/>
          <p:cNvSpPr>
            <a:spLocks noGrp="1"/>
          </p:cNvSpPr>
          <p:nvPr>
            <p:ph type="sldNum" sz="quarter" idx="10"/>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1328978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21</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22</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Committee, Robert, Frank, Cindy, and Peter</a:t>
            </a:r>
          </a:p>
          <a:p>
            <a:r>
              <a:rPr lang="en-US" dirty="0"/>
              <a:t>All of the faculty – my teachers during my time here and my fellow students – I think this program is really special because while it certainly emphasizes high-level statistical theory, it also fosters community – you have built a space where we can learn together to become successful independent researchers </a:t>
            </a:r>
          </a:p>
          <a:p>
            <a:r>
              <a:rPr lang="en-US" dirty="0"/>
              <a:t>Family</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a:t>
            </a:fld>
            <a:endParaRPr lang="en-US"/>
          </a:p>
        </p:txBody>
      </p:sp>
    </p:spTree>
    <p:extLst>
      <p:ext uri="{BB962C8B-B14F-4D97-AF65-F5344CB8AC3E}">
        <p14:creationId xmlns:p14="http://schemas.microsoft.com/office/powerpoint/2010/main" val="392825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23</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endParaRPr lang="en-US" dirty="0"/>
          </a:p>
          <a:p>
            <a:r>
              <a:rPr lang="en-US" dirty="0"/>
              <a:t>Add a legend - maybe don't need all of the hatches</a:t>
            </a:r>
          </a:p>
        </p:txBody>
      </p:sp>
      <p:sp>
        <p:nvSpPr>
          <p:cNvPr id="4" name="Slide Number Placeholder 3"/>
          <p:cNvSpPr>
            <a:spLocks noGrp="1"/>
          </p:cNvSpPr>
          <p:nvPr>
            <p:ph type="sldNum" sz="quarter" idx="10"/>
          </p:nvPr>
        </p:nvSpPr>
        <p:spPr/>
        <p:txBody>
          <a:bodyPr/>
          <a:lstStyle/>
          <a:p>
            <a:fld id="{DAD3987A-74E1-BA49-8B8E-2391856A87A9}" type="slidenum">
              <a:rPr lang="en-US" smtClean="0"/>
              <a:t>25</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propensity scores the top part of the mirrored histogram is the treated population and the bottom, the upside-down histogram is the control population. Then the green represents the weighted propensity scores for the treated and the blue is the weighted propensity scores for the controls.</a:t>
            </a:r>
          </a:p>
          <a:p>
            <a:r>
              <a:rPr lang="en-US" dirty="0"/>
              <a:t>- Frequency counts for a </a:t>
            </a:r>
            <a:r>
              <a:rPr lang="en-US" dirty="0" err="1"/>
              <a:t>sudo</a:t>
            </a:r>
            <a:r>
              <a:rPr lang="en-US" dirty="0"/>
              <a:t> population based on the weights</a:t>
            </a:r>
          </a:p>
          <a:p>
            <a:r>
              <a:rPr lang="en-US" dirty="0"/>
              <a:t>_click_ This guy at the far end has a propensity score greater than .99, and therefore ends up accounting for 151 people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26</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ATM depends on some distance measure d to determine whether each participant is deemed “evenly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Md</a:t>
            </a:r>
            <a:r>
              <a:rPr lang="en-US" sz="1200" b="0" i="0" kern="1200" dirty="0">
                <a:solidFill>
                  <a:schemeClr val="tx1"/>
                </a:solidFill>
                <a:effectLst/>
                <a:latin typeface="+mn-lt"/>
                <a:ea typeface="+mn-ea"/>
                <a:cs typeface="+mn-cs"/>
              </a:rPr>
              <a:t>=1. The less prevalent exposure in any region of the covariate space, as defined by d, is </a:t>
            </a:r>
            <a:r>
              <a:rPr lang="en-US" sz="1200" b="0" i="0" kern="1200" dirty="0" err="1">
                <a:solidFill>
                  <a:schemeClr val="tx1"/>
                </a:solidFill>
                <a:effectLst/>
                <a:latin typeface="+mn-lt"/>
                <a:ea typeface="+mn-ea"/>
                <a:cs typeface="+mn-cs"/>
              </a:rPr>
              <a:t>matchable</a:t>
            </a:r>
            <a:r>
              <a:rPr lang="en-US" sz="1200" b="0" i="0" kern="1200" dirty="0">
                <a:solidFill>
                  <a:schemeClr val="tx1"/>
                </a:solidFill>
                <a:effectLst/>
                <a:latin typeface="+mn-lt"/>
                <a:ea typeface="+mn-ea"/>
                <a:cs typeface="+mn-cs"/>
              </a:rPr>
              <a:t> in the sense that they would readily find mates in a 1:1 within-caliper matching without replacement.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estimand</a:t>
            </a:r>
            <a:r>
              <a:rPr lang="en-US" sz="1200" b="0" i="0" kern="1200" dirty="0">
                <a:solidFill>
                  <a:schemeClr val="tx1"/>
                </a:solidFill>
                <a:effectLst/>
                <a:latin typeface="+mn-lt"/>
                <a:ea typeface="+mn-ea"/>
                <a:cs typeface="+mn-cs"/>
              </a:rPr>
              <a:t> was defined by Laurie in her dissertation a last year.</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27</a:t>
            </a:fld>
            <a:endParaRPr lang="en-US"/>
          </a:p>
        </p:txBody>
      </p:sp>
    </p:spTree>
    <p:extLst>
      <p:ext uri="{BB962C8B-B14F-4D97-AF65-F5344CB8AC3E}">
        <p14:creationId xmlns:p14="http://schemas.microsoft.com/office/powerpoint/2010/main" val="2401084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based on the table 1, the exposed and unexposed in the weighted Table 1 will look like each other, but they will look different than the overall cohort – they will look like if you had done a matched cohort (1:1 matching)</a:t>
            </a:r>
          </a:p>
          <a:p>
            <a:endParaRPr lang="en-US" dirty="0"/>
          </a:p>
          <a:p>
            <a:r>
              <a:rPr lang="en-US" dirty="0"/>
              <a:t>This one person now is only representing 1 person in the </a:t>
            </a:r>
            <a:r>
              <a:rPr lang="en-US" dirty="0" err="1"/>
              <a:t>sudo</a:t>
            </a:r>
            <a:r>
              <a:rPr lang="en-US" dirty="0"/>
              <a:t> cohort, meanwhile the 20 treated people right above are each account for 1/20</a:t>
            </a:r>
            <a:r>
              <a:rPr lang="en-US" baseline="30000" dirty="0"/>
              <a:t>th</a:t>
            </a:r>
            <a:r>
              <a:rPr lang="en-US" dirty="0"/>
              <a:t> of a person in the </a:t>
            </a:r>
            <a:r>
              <a:rPr lang="en-US" dirty="0" err="1"/>
              <a:t>sudo</a:t>
            </a:r>
            <a:r>
              <a:rPr lang="en-US" dirty="0"/>
              <a:t>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28</a:t>
            </a:fld>
            <a:endParaRPr lang="en-US"/>
          </a:p>
        </p:txBody>
      </p:sp>
    </p:spTree>
    <p:extLst>
      <p:ext uri="{BB962C8B-B14F-4D97-AF65-F5344CB8AC3E}">
        <p14:creationId xmlns:p14="http://schemas.microsoft.com/office/powerpoint/2010/main" val="3596947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29</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will look a lot like a Table 1 from a 1:1 matched trial, but shifts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n = 1000, Freedman and </a:t>
            </a:r>
            <a:r>
              <a:rPr lang="en-US" dirty="0" err="1"/>
              <a:t>Berk</a:t>
            </a:r>
            <a:r>
              <a:rPr lang="en-US" dirty="0"/>
              <a:t> report a bias of 0.13 and we replicate this, we observing a bias of 0.14.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45</a:t>
            </a:fld>
            <a:endParaRPr lang="en-US"/>
          </a:p>
        </p:txBody>
      </p:sp>
    </p:spTree>
    <p:extLst>
      <p:ext uri="{BB962C8B-B14F-4D97-AF65-F5344CB8AC3E}">
        <p14:creationId xmlns:p14="http://schemas.microsoft.com/office/powerpoint/2010/main" val="3977700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49</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I think of my work here as following a chronological journey of a researcher – we first sought to answer the question - is propensity score </a:t>
            </a:r>
            <a:r>
              <a:rPr lang="en-US" dirty="0" err="1"/>
              <a:t>weigthing</a:t>
            </a:r>
            <a:r>
              <a:rPr lang="en-US" dirty="0"/>
              <a:t> inherently flawed?</a:t>
            </a:r>
          </a:p>
          <a:p>
            <a:pPr marL="171450" indent="-171450">
              <a:buFontTx/>
              <a:buChar char="-"/>
            </a:pPr>
            <a:r>
              <a:rPr lang="en-US" dirty="0"/>
              <a:t>The problems that are thought to exist with weighting methods don’t apply to this new form of weighting called ATO weighting, which I am about to define for you – there have been a lot of papers demonstrating the ways in which weighting methods can break down, be inefficient, etc.</a:t>
            </a:r>
          </a:p>
          <a:p>
            <a:pPr marL="171450" indent="-171450">
              <a:buFontTx/>
              <a:buChar char="-"/>
            </a:pPr>
            <a:r>
              <a:rPr lang="en-US" dirty="0"/>
              <a:t>We then derive a doubly robust form for ATO weights and a large-sample variance estimator</a:t>
            </a:r>
          </a:p>
          <a:p>
            <a:pPr marL="171450" indent="-171450">
              <a:buFontTx/>
              <a:buChar char="-"/>
            </a:pPr>
            <a:r>
              <a:rPr lang="en-US" dirty="0"/>
              <a:t>Finally, a remaining valid criticism of DR estimation is what if neither model is correct because I’m missing an unmeasured confounder – what do I do then</a:t>
            </a:r>
          </a:p>
          <a:p>
            <a:pPr marL="171450" indent="-171450">
              <a:buFontTx/>
              <a:buChar char="-"/>
            </a:pPr>
            <a:endParaRPr lang="en-US" dirty="0"/>
          </a:p>
          <a:p>
            <a:pPr marL="171450" indent="-171450">
              <a:buFontTx/>
              <a:buChar char="-"/>
            </a:pPr>
            <a:r>
              <a:rPr lang="en-US" dirty="0"/>
              <a:t>The structure of this talk, is first I will go over some general background to get everyone on the same page – then I will walk through how we’ve answered each of these questions. After each of the three sections, I will </a:t>
            </a:r>
            <a:r>
              <a:rPr lang="en-US" dirty="0" err="1"/>
              <a:t>beifly</a:t>
            </a:r>
            <a:r>
              <a:rPr lang="en-US" dirty="0"/>
              <a:t> pause to answer and quick clarification questions, and then if you have longer more in depth questions, I will take those for all 3 chapters at the end.</a:t>
            </a:r>
          </a:p>
        </p:txBody>
      </p:sp>
      <p:sp>
        <p:nvSpPr>
          <p:cNvPr id="4" name="Slide Number Placeholder 3"/>
          <p:cNvSpPr>
            <a:spLocks noGrp="1"/>
          </p:cNvSpPr>
          <p:nvPr>
            <p:ph type="sldNum" sz="quarter" idx="10"/>
          </p:nvPr>
        </p:nvSpPr>
        <p:spPr/>
        <p:txBody>
          <a:bodyPr/>
          <a:lstStyle/>
          <a:p>
            <a:fld id="{DAD3987A-74E1-BA49-8B8E-2391856A87A9}" type="slidenum">
              <a:rPr lang="en-US" smtClean="0"/>
              <a:t>3</a:t>
            </a:fld>
            <a:endParaRPr lang="en-US"/>
          </a:p>
        </p:txBody>
      </p:sp>
    </p:spTree>
    <p:extLst>
      <p:ext uri="{BB962C8B-B14F-4D97-AF65-F5344CB8AC3E}">
        <p14:creationId xmlns:p14="http://schemas.microsoft.com/office/powerpoint/2010/main" val="2871541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50</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51</a:t>
            </a:fld>
            <a:endParaRPr lang="en-US"/>
          </a:p>
        </p:txBody>
      </p:sp>
    </p:spTree>
    <p:extLst>
      <p:ext uri="{BB962C8B-B14F-4D97-AF65-F5344CB8AC3E}">
        <p14:creationId xmlns:p14="http://schemas.microsoft.com/office/powerpoint/2010/main" val="1830495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53</a:t>
            </a:fld>
            <a:endParaRPr lang="en-US"/>
          </a:p>
        </p:txBody>
      </p:sp>
    </p:spTree>
    <p:extLst>
      <p:ext uri="{BB962C8B-B14F-4D97-AF65-F5344CB8AC3E}">
        <p14:creationId xmlns:p14="http://schemas.microsoft.com/office/powerpoint/2010/main" val="219874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derivation itself was pretty straightforward and not that interesting, but the proof of the doubly robust property is really what we’ve done </a:t>
            </a:r>
          </a:p>
        </p:txBody>
      </p:sp>
      <p:sp>
        <p:nvSpPr>
          <p:cNvPr id="4" name="Slide Number Placeholder 3"/>
          <p:cNvSpPr>
            <a:spLocks noGrp="1"/>
          </p:cNvSpPr>
          <p:nvPr>
            <p:ph type="sldNum" sz="quarter" idx="10"/>
          </p:nvPr>
        </p:nvSpPr>
        <p:spPr/>
        <p:txBody>
          <a:bodyPr/>
          <a:lstStyle/>
          <a:p>
            <a:fld id="{DAD3987A-74E1-BA49-8B8E-2391856A87A9}" type="slidenum">
              <a:rPr lang="en-US" smtClean="0"/>
              <a:t>55</a:t>
            </a:fld>
            <a:endParaRPr lang="en-US"/>
          </a:p>
        </p:txBody>
      </p:sp>
    </p:spTree>
    <p:extLst>
      <p:ext uri="{BB962C8B-B14F-4D97-AF65-F5344CB8AC3E}">
        <p14:creationId xmlns:p14="http://schemas.microsoft.com/office/powerpoint/2010/main" val="949659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 a single weighted generalized linear model, with the </a:t>
            </a:r>
            <a:r>
              <a:rPr lang="en-US" dirty="0" err="1"/>
              <a:t>Xs</a:t>
            </a:r>
            <a:r>
              <a:rPr lang="en-US" dirty="0"/>
              <a:t> included – this is commonly what I have seen done in the literature – under the continuous case, using a GLM with a identity link, this is essentially a doubly robust estimator </a:t>
            </a:r>
          </a:p>
          <a:p>
            <a:r>
              <a:rPr lang="en-US" dirty="0"/>
              <a:t>Use a doubly robust estimator where we fit two models, one among the treated and one among the controls and combine them using the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57</a:t>
            </a:fld>
            <a:endParaRPr lang="en-US"/>
          </a:p>
        </p:txBody>
      </p:sp>
    </p:spTree>
    <p:extLst>
      <p:ext uri="{BB962C8B-B14F-4D97-AF65-F5344CB8AC3E}">
        <p14:creationId xmlns:p14="http://schemas.microsoft.com/office/powerpoint/2010/main" val="2028026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the variance? Again if we are fitting a single model, we can pull the variances directly from the GLM or we can use robust standard errors, however the robust standard errors from a GLM won’t incorporate the fact that the propensity scores are not fixed. Alternatively, we can use the doubly robust estimator and fit an updated large-sample variance that incorporates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58</a:t>
            </a:fld>
            <a:endParaRPr lang="en-US"/>
          </a:p>
        </p:txBody>
      </p:sp>
    </p:spTree>
    <p:extLst>
      <p:ext uri="{BB962C8B-B14F-4D97-AF65-F5344CB8AC3E}">
        <p14:creationId xmlns:p14="http://schemas.microsoft.com/office/powerpoint/2010/main" val="3052442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60</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61</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62</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63</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5</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64</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65</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66</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67</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68</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69</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70</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71</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72</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lines are the estimating equations that make up the 3 parts of the doubly robust equation we just went through</a:t>
            </a:r>
          </a:p>
        </p:txBody>
      </p:sp>
      <p:sp>
        <p:nvSpPr>
          <p:cNvPr id="4" name="Slide Number Placeholder 3"/>
          <p:cNvSpPr>
            <a:spLocks noGrp="1"/>
          </p:cNvSpPr>
          <p:nvPr>
            <p:ph type="sldNum" sz="quarter" idx="10"/>
          </p:nvPr>
        </p:nvSpPr>
        <p:spPr/>
        <p:txBody>
          <a:bodyPr/>
          <a:lstStyle/>
          <a:p>
            <a:fld id="{DAD3987A-74E1-BA49-8B8E-2391856A87A9}" type="slidenum">
              <a:rPr lang="en-US" smtClean="0"/>
              <a:t>73</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are the estimating equations for fitting the outcome models, the top is for the outcome model among the treated, the bottom is the outcome model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74</a:t>
            </a:fld>
            <a:endParaRPr lang="en-US"/>
          </a:p>
        </p:txBody>
      </p:sp>
    </p:spTree>
    <p:extLst>
      <p:ext uri="{BB962C8B-B14F-4D97-AF65-F5344CB8AC3E}">
        <p14:creationId xmlns:p14="http://schemas.microsoft.com/office/powerpoint/2010/main" val="17186389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equation accounts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75</a:t>
            </a:fld>
            <a:endParaRPr lang="en-US"/>
          </a:p>
        </p:txBody>
      </p:sp>
    </p:spTree>
    <p:extLst>
      <p:ext uri="{BB962C8B-B14F-4D97-AF65-F5344CB8AC3E}">
        <p14:creationId xmlns:p14="http://schemas.microsoft.com/office/powerpoint/2010/main" val="1905499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76</a:t>
            </a:fld>
            <a:endParaRPr lang="en-US"/>
          </a:p>
        </p:txBody>
      </p:sp>
    </p:spTree>
    <p:extLst>
      <p:ext uri="{BB962C8B-B14F-4D97-AF65-F5344CB8AC3E}">
        <p14:creationId xmlns:p14="http://schemas.microsoft.com/office/powerpoint/2010/main" val="2342037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77</a:t>
            </a:fld>
            <a:endParaRPr lang="en-US"/>
          </a:p>
        </p:txBody>
      </p:sp>
    </p:spTree>
    <p:extLst>
      <p:ext uri="{BB962C8B-B14F-4D97-AF65-F5344CB8AC3E}">
        <p14:creationId xmlns:p14="http://schemas.microsoft.com/office/powerpoint/2010/main" val="1159376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78</a:t>
            </a:fld>
            <a:endParaRPr lang="en-US"/>
          </a:p>
        </p:txBody>
      </p:sp>
    </p:spTree>
    <p:extLst>
      <p:ext uri="{BB962C8B-B14F-4D97-AF65-F5344CB8AC3E}">
        <p14:creationId xmlns:p14="http://schemas.microsoft.com/office/powerpoint/2010/main" val="19175691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79</a:t>
            </a:fld>
            <a:endParaRPr lang="en-US"/>
          </a:p>
        </p:txBody>
      </p:sp>
    </p:spTree>
    <p:extLst>
      <p:ext uri="{BB962C8B-B14F-4D97-AF65-F5344CB8AC3E}">
        <p14:creationId xmlns:p14="http://schemas.microsoft.com/office/powerpoint/2010/main" val="24547170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81</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82</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83</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84</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randomized setting, we can just take the the difference between the mean outcome among the treated and the mean outcome among the controls</a:t>
            </a:r>
          </a:p>
          <a:p>
            <a:endParaRPr lang="en-US" dirty="0"/>
          </a:p>
          <a:p>
            <a:r>
              <a:rPr lang="en-US" dirty="0"/>
              <a:t>Here Y is the observed outcome for participant I, Z is the indicator for treatment for participant I (it is 0 or 1), the sum of the </a:t>
            </a:r>
            <a:r>
              <a:rPr lang="en-US" dirty="0" err="1"/>
              <a:t>Zi</a:t>
            </a:r>
            <a:r>
              <a:rPr lang="en-US" dirty="0"/>
              <a:t> is just your treated people, sum of (1-Zi) that is your number of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7</a:t>
            </a:fld>
            <a:endParaRPr lang="en-US"/>
          </a:p>
        </p:txBody>
      </p:sp>
    </p:spTree>
    <p:extLst>
      <p:ext uri="{BB962C8B-B14F-4D97-AF65-F5344CB8AC3E}">
        <p14:creationId xmlns:p14="http://schemas.microsoft.com/office/powerpoint/2010/main" val="36958039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multiply by our estimated sandwich estimator where we've plugged in our sample averages for the expectations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85</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this even stronger to make it even more challenging for our variance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87</a:t>
            </a:fld>
            <a:endParaRPr lang="en-US"/>
          </a:p>
        </p:txBody>
      </p:sp>
    </p:spTree>
    <p:extLst>
      <p:ext uri="{BB962C8B-B14F-4D97-AF65-F5344CB8AC3E}">
        <p14:creationId xmlns:p14="http://schemas.microsoft.com/office/powerpoint/2010/main" val="38213971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4 settings, and in fact we actually have 6, because we observe 3 different settings in the wrong-wrong case</a:t>
            </a:r>
          </a:p>
        </p:txBody>
      </p:sp>
      <p:sp>
        <p:nvSpPr>
          <p:cNvPr id="4" name="Slide Number Placeholder 3"/>
          <p:cNvSpPr>
            <a:spLocks noGrp="1"/>
          </p:cNvSpPr>
          <p:nvPr>
            <p:ph type="sldNum" sz="quarter" idx="10"/>
          </p:nvPr>
        </p:nvSpPr>
        <p:spPr/>
        <p:txBody>
          <a:bodyPr/>
          <a:lstStyle/>
          <a:p>
            <a:fld id="{DAD3987A-74E1-BA49-8B8E-2391856A87A9}" type="slidenum">
              <a:rPr lang="en-US" smtClean="0"/>
              <a:t>88</a:t>
            </a:fld>
            <a:endParaRPr lang="en-US"/>
          </a:p>
        </p:txBody>
      </p:sp>
    </p:spTree>
    <p:extLst>
      <p:ext uri="{BB962C8B-B14F-4D97-AF65-F5344CB8AC3E}">
        <p14:creationId xmlns:p14="http://schemas.microsoft.com/office/powerpoint/2010/main" val="2600440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10760645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96</a:t>
            </a:fld>
            <a:endParaRPr lang="en-US"/>
          </a:p>
        </p:txBody>
      </p:sp>
    </p:spTree>
    <p:extLst>
      <p:ext uri="{BB962C8B-B14F-4D97-AF65-F5344CB8AC3E}">
        <p14:creationId xmlns:p14="http://schemas.microsoft.com/office/powerpoint/2010/main" val="34236015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
        <p:nvSpPr>
          <p:cNvPr id="4" name="Slide Number Placeholder 3"/>
          <p:cNvSpPr>
            <a:spLocks noGrp="1"/>
          </p:cNvSpPr>
          <p:nvPr>
            <p:ph type="sldNum" sz="quarter" idx="10"/>
          </p:nvPr>
        </p:nvSpPr>
        <p:spPr/>
        <p:txBody>
          <a:bodyPr/>
          <a:lstStyle/>
          <a:p>
            <a:fld id="{DAD3987A-74E1-BA49-8B8E-2391856A87A9}" type="slidenum">
              <a:rPr lang="en-US" smtClean="0"/>
              <a:t>100</a:t>
            </a:fld>
            <a:endParaRPr lang="en-US"/>
          </a:p>
        </p:txBody>
      </p:sp>
    </p:spTree>
    <p:extLst>
      <p:ext uri="{BB962C8B-B14F-4D97-AF65-F5344CB8AC3E}">
        <p14:creationId xmlns:p14="http://schemas.microsoft.com/office/powerpoint/2010/main" val="2472408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103</a:t>
            </a:fld>
            <a:endParaRPr lang="en-US"/>
          </a:p>
        </p:txBody>
      </p:sp>
    </p:spTree>
    <p:extLst>
      <p:ext uri="{BB962C8B-B14F-4D97-AF65-F5344CB8AC3E}">
        <p14:creationId xmlns:p14="http://schemas.microsoft.com/office/powerpoint/2010/main" val="112160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here, in a less extreme case (we’ve made the size of the unmeasured confounder pretty small) you still see by the time N = 5000, the bias fully takes over the variance, pulling the coverage to 0.</a:t>
            </a:r>
          </a:p>
        </p:txBody>
      </p:sp>
      <p:sp>
        <p:nvSpPr>
          <p:cNvPr id="4" name="Slide Number Placeholder 3"/>
          <p:cNvSpPr>
            <a:spLocks noGrp="1"/>
          </p:cNvSpPr>
          <p:nvPr>
            <p:ph type="sldNum" sz="quarter" idx="10"/>
          </p:nvPr>
        </p:nvSpPr>
        <p:spPr/>
        <p:txBody>
          <a:bodyPr/>
          <a:lstStyle/>
          <a:p>
            <a:fld id="{DAD3987A-74E1-BA49-8B8E-2391856A87A9}" type="slidenum">
              <a:rPr lang="en-US" smtClean="0"/>
              <a:t>105</a:t>
            </a:fld>
            <a:endParaRPr lang="en-US"/>
          </a:p>
        </p:txBody>
      </p:sp>
    </p:spTree>
    <p:extLst>
      <p:ext uri="{BB962C8B-B14F-4D97-AF65-F5344CB8AC3E}">
        <p14:creationId xmlns:p14="http://schemas.microsoft.com/office/powerpoint/2010/main" val="34273468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106</a:t>
            </a:fld>
            <a:endParaRPr lang="en-US"/>
          </a:p>
        </p:txBody>
      </p:sp>
    </p:spTree>
    <p:extLst>
      <p:ext uri="{BB962C8B-B14F-4D97-AF65-F5344CB8AC3E}">
        <p14:creationId xmlns:p14="http://schemas.microsoft.com/office/powerpoint/2010/main" val="41966047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107</a:t>
            </a:fld>
            <a:endParaRPr lang="en-US"/>
          </a:p>
        </p:txBody>
      </p:sp>
    </p:spTree>
    <p:extLst>
      <p:ext uri="{BB962C8B-B14F-4D97-AF65-F5344CB8AC3E}">
        <p14:creationId xmlns:p14="http://schemas.microsoft.com/office/powerpoint/2010/main" val="3796154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8</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review of </a:t>
            </a:r>
            <a:r>
              <a:rPr lang="en-US" b="1" dirty="0"/>
              <a:t>90 observational studies </a:t>
            </a:r>
            <a:r>
              <a:rPr lang="en-US" dirty="0"/>
              <a:t>with statistically significant findings published in 2015 in the Journal of the American Medical Association, the New England Journal of Medicine, and the American Journal of Epidemiology. </a:t>
            </a:r>
            <a:r>
              <a:rPr lang="en-US" sz="1200" b="0" i="0" kern="1200" dirty="0">
                <a:solidFill>
                  <a:schemeClr val="tx1"/>
                </a:solidFill>
                <a:effectLst/>
                <a:latin typeface="+mn-lt"/>
                <a:ea typeface="+mn-ea"/>
                <a:cs typeface="+mn-cs"/>
              </a:rPr>
              <a:t>41 (45.6%) mentioning the issue of unmeasured confounding as a limitation and only 4 (4.4%) performing a quantitative sensitivity analysis.</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109</a:t>
            </a:fld>
            <a:endParaRPr lang="en-US"/>
          </a:p>
        </p:txBody>
      </p:sp>
    </p:spTree>
    <p:extLst>
      <p:ext uri="{BB962C8B-B14F-4D97-AF65-F5344CB8AC3E}">
        <p14:creationId xmlns:p14="http://schemas.microsoft.com/office/powerpoint/2010/main" val="22837422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formally defined these tipping point analyses for binary and continuous unmeasured confounders</a:t>
            </a:r>
          </a:p>
        </p:txBody>
      </p:sp>
      <p:sp>
        <p:nvSpPr>
          <p:cNvPr id="4" name="Slide Number Placeholder 3"/>
          <p:cNvSpPr>
            <a:spLocks noGrp="1"/>
          </p:cNvSpPr>
          <p:nvPr>
            <p:ph type="sldNum" sz="quarter" idx="10"/>
          </p:nvPr>
        </p:nvSpPr>
        <p:spPr/>
        <p:txBody>
          <a:bodyPr/>
          <a:lstStyle/>
          <a:p>
            <a:fld id="{DAD3987A-74E1-BA49-8B8E-2391856A87A9}" type="slidenum">
              <a:rPr lang="en-US" smtClean="0"/>
              <a:t>110</a:t>
            </a:fld>
            <a:endParaRPr lang="en-US"/>
          </a:p>
        </p:txBody>
      </p:sp>
    </p:spTree>
    <p:extLst>
      <p:ext uri="{BB962C8B-B14F-4D97-AF65-F5344CB8AC3E}">
        <p14:creationId xmlns:p14="http://schemas.microsoft.com/office/powerpoint/2010/main" val="13901193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created an R-package to calculate them</a:t>
            </a:r>
          </a:p>
        </p:txBody>
      </p:sp>
      <p:sp>
        <p:nvSpPr>
          <p:cNvPr id="4" name="Slide Number Placeholder 3"/>
          <p:cNvSpPr>
            <a:spLocks noGrp="1"/>
          </p:cNvSpPr>
          <p:nvPr>
            <p:ph type="sldNum" sz="quarter" idx="10"/>
          </p:nvPr>
        </p:nvSpPr>
        <p:spPr/>
        <p:txBody>
          <a:bodyPr/>
          <a:lstStyle/>
          <a:p>
            <a:fld id="{DAD3987A-74E1-BA49-8B8E-2391856A87A9}" type="slidenum">
              <a:rPr lang="en-US" smtClean="0"/>
              <a:t>111</a:t>
            </a:fld>
            <a:endParaRPr lang="en-US"/>
          </a:p>
        </p:txBody>
      </p:sp>
    </p:spTree>
    <p:extLst>
      <p:ext uri="{BB962C8B-B14F-4D97-AF65-F5344CB8AC3E}">
        <p14:creationId xmlns:p14="http://schemas.microsoft.com/office/powerpoint/2010/main" val="187176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dataset is assessing the </a:t>
            </a:r>
            <a:r>
              <a:rPr lang="en-US" sz="1200" b="0" i="0" kern="1200" dirty="0">
                <a:solidFill>
                  <a:schemeClr val="tx1"/>
                </a:solidFill>
                <a:effectLst/>
                <a:latin typeface="+mn-lt"/>
                <a:ea typeface="+mn-ea"/>
                <a:cs typeface="+mn-cs"/>
              </a:rPr>
              <a:t>effectiveness of right heart catheterization (RHC) in the initial care of critically ill patients. </a:t>
            </a:r>
          </a:p>
          <a:p>
            <a:r>
              <a:rPr lang="en-US" dirty="0"/>
              <a:t>Publically available</a:t>
            </a:r>
          </a:p>
        </p:txBody>
      </p:sp>
      <p:sp>
        <p:nvSpPr>
          <p:cNvPr id="4" name="Slide Number Placeholder 3"/>
          <p:cNvSpPr>
            <a:spLocks noGrp="1"/>
          </p:cNvSpPr>
          <p:nvPr>
            <p:ph type="sldNum" sz="quarter" idx="10"/>
          </p:nvPr>
        </p:nvSpPr>
        <p:spPr/>
        <p:txBody>
          <a:bodyPr/>
          <a:lstStyle/>
          <a:p>
            <a:fld id="{DAD3987A-74E1-BA49-8B8E-2391856A87A9}" type="slidenum">
              <a:rPr lang="en-US" smtClean="0"/>
              <a:t>112</a:t>
            </a:fld>
            <a:endParaRPr lang="en-US"/>
          </a:p>
        </p:txBody>
      </p:sp>
    </p:spTree>
    <p:extLst>
      <p:ext uri="{BB962C8B-B14F-4D97-AF65-F5344CB8AC3E}">
        <p14:creationId xmlns:p14="http://schemas.microsoft.com/office/powerpoint/2010/main" val="2576922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like this sensitivity analysis, but </a:t>
            </a:r>
            <a:r>
              <a:rPr lang="en-US" dirty="0" err="1"/>
              <a:t>practicioners</a:t>
            </a:r>
            <a:r>
              <a:rPr lang="en-US" dirty="0"/>
              <a:t> get stuck here _click_ – it may be difficult to determine how likely you are to see a covariate such as this. _click_ Another difficulty is this 3 actually has a bit behind it to unpack. What does this actually mean for a real unmeasured confounder? Well if it is binary, it means</a:t>
            </a:r>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3525878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the prevalence of the unmeasured confounder among those with RHC is _click_ 0.175 and the _click_ prevalence among those without is _click_ 0.058. </a:t>
            </a:r>
          </a:p>
        </p:txBody>
      </p:sp>
      <p:sp>
        <p:nvSpPr>
          <p:cNvPr id="4" name="Slide Number Placeholder 3"/>
          <p:cNvSpPr>
            <a:spLocks noGrp="1"/>
          </p:cNvSpPr>
          <p:nvPr>
            <p:ph type="sldNum" sz="quarter" idx="10"/>
          </p:nvPr>
        </p:nvSpPr>
        <p:spPr/>
        <p:txBody>
          <a:bodyPr/>
          <a:lstStyle/>
          <a:p>
            <a:fld id="{DAD3987A-74E1-BA49-8B8E-2391856A87A9}" type="slidenum">
              <a:rPr lang="en-US" smtClean="0"/>
              <a:t>117</a:t>
            </a:fld>
            <a:endParaRPr lang="en-US"/>
          </a:p>
        </p:txBody>
      </p:sp>
    </p:spTree>
    <p:extLst>
      <p:ext uri="{BB962C8B-B14F-4D97-AF65-F5344CB8AC3E}">
        <p14:creationId xmlns:p14="http://schemas.microsoft.com/office/powerpoint/2010/main" val="13890103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0.175 divided by 0.058 will be 3, and will tip the analysis if the risk of death is 3, but there are other pairs of </a:t>
            </a:r>
            <a:r>
              <a:rPr lang="en-US" dirty="0" err="1"/>
              <a:t>prevalences</a:t>
            </a:r>
            <a:r>
              <a:rPr lang="en-US" dirty="0"/>
              <a:t> that will also have an effect of three that would tip the analysis at a different risk of death </a:t>
            </a:r>
          </a:p>
        </p:txBody>
      </p:sp>
      <p:sp>
        <p:nvSpPr>
          <p:cNvPr id="4" name="Slide Number Placeholder 3"/>
          <p:cNvSpPr>
            <a:spLocks noGrp="1"/>
          </p:cNvSpPr>
          <p:nvPr>
            <p:ph type="sldNum" sz="quarter" idx="10"/>
          </p:nvPr>
        </p:nvSpPr>
        <p:spPr/>
        <p:txBody>
          <a:bodyPr/>
          <a:lstStyle/>
          <a:p>
            <a:fld id="{DAD3987A-74E1-BA49-8B8E-2391856A87A9}" type="slidenum">
              <a:rPr lang="en-US" smtClean="0"/>
              <a:t>118</a:t>
            </a:fld>
            <a:endParaRPr lang="en-US"/>
          </a:p>
        </p:txBody>
      </p:sp>
    </p:spTree>
    <p:extLst>
      <p:ext uri="{BB962C8B-B14F-4D97-AF65-F5344CB8AC3E}">
        <p14:creationId xmlns:p14="http://schemas.microsoft.com/office/powerpoint/2010/main" val="3086126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we change the prevalence among those with RHC to _click_ 1 and among those without to _</a:t>
            </a:r>
            <a:r>
              <a:rPr lang="en-US" dirty="0" err="1"/>
              <a:t>click__click</a:t>
            </a:r>
            <a:r>
              <a:rPr lang="en-US" dirty="0"/>
              <a:t>_ 1/3, this still has a relative risk of 3, because 1 over 1/3 is 3, </a:t>
            </a:r>
          </a:p>
        </p:txBody>
      </p:sp>
      <p:sp>
        <p:nvSpPr>
          <p:cNvPr id="4" name="Slide Number Placeholder 3"/>
          <p:cNvSpPr>
            <a:spLocks noGrp="1"/>
          </p:cNvSpPr>
          <p:nvPr>
            <p:ph type="sldNum" sz="quarter" idx="10"/>
          </p:nvPr>
        </p:nvSpPr>
        <p:spPr/>
        <p:txBody>
          <a:bodyPr/>
          <a:lstStyle/>
          <a:p>
            <a:fld id="{DAD3987A-74E1-BA49-8B8E-2391856A87A9}" type="slidenum">
              <a:rPr lang="en-US" smtClean="0"/>
              <a:t>119</a:t>
            </a:fld>
            <a:endParaRPr lang="en-US"/>
          </a:p>
        </p:txBody>
      </p:sp>
    </p:spTree>
    <p:extLst>
      <p:ext uri="{BB962C8B-B14F-4D97-AF65-F5344CB8AC3E}">
        <p14:creationId xmlns:p14="http://schemas.microsoft.com/office/powerpoint/2010/main" val="7406837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now we would only need a risk of death of _click_ 1.35 in order to tip our analysis. Thinking about which of these scenarios is more plausible is important</a:t>
            </a:r>
          </a:p>
        </p:txBody>
      </p:sp>
      <p:sp>
        <p:nvSpPr>
          <p:cNvPr id="4" name="Slide Number Placeholder 3"/>
          <p:cNvSpPr>
            <a:spLocks noGrp="1"/>
          </p:cNvSpPr>
          <p:nvPr>
            <p:ph type="sldNum" sz="quarter" idx="10"/>
          </p:nvPr>
        </p:nvSpPr>
        <p:spPr/>
        <p:txBody>
          <a:bodyPr/>
          <a:lstStyle/>
          <a:p>
            <a:fld id="{DAD3987A-74E1-BA49-8B8E-2391856A87A9}" type="slidenum">
              <a:rPr lang="en-US" smtClean="0"/>
              <a:t>120</a:t>
            </a:fld>
            <a:endParaRPr lang="en-US"/>
          </a:p>
        </p:txBody>
      </p:sp>
    </p:spTree>
    <p:extLst>
      <p:ext uri="{BB962C8B-B14F-4D97-AF65-F5344CB8AC3E}">
        <p14:creationId xmlns:p14="http://schemas.microsoft.com/office/powerpoint/2010/main" val="28261791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Vanderweele</a:t>
            </a:r>
            <a:r>
              <a:rPr lang="en-US" dirty="0"/>
              <a:t> and Ding’s E-value answers a similar question as this quantified sensitivity analysis, it is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Again this is certainly one way to look at the analysis, but can be difficult contextualize without more information.</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121</a:t>
            </a:fld>
            <a:endParaRPr lang="en-US"/>
          </a:p>
        </p:txBody>
      </p:sp>
    </p:spTree>
    <p:extLst>
      <p:ext uri="{BB962C8B-B14F-4D97-AF65-F5344CB8AC3E}">
        <p14:creationId xmlns:p14="http://schemas.microsoft.com/office/powerpoint/2010/main" val="3047159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observational study setting, given that there are no unmeasured confounders, we can use propensity scores to estimate the average treatment effect</a:t>
            </a:r>
          </a:p>
          <a:p>
            <a:endParaRPr lang="en-US" dirty="0"/>
          </a:p>
          <a:p>
            <a:r>
              <a:rPr lang="en-US" dirty="0"/>
              <a:t>the probability that you received treatment given your observed pre-treatment covariates.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Vanderweele’s</a:t>
            </a:r>
            <a:r>
              <a:rPr lang="en-US" dirty="0"/>
              <a:t> E-value, we’d update the statement to change the needed risk of death and the increase in probability of RHC to 1.71-fold. Again, this 1.71 has a bit to unpack, so if this were an unmeasured binary confounder, this would mean </a:t>
            </a:r>
          </a:p>
        </p:txBody>
      </p:sp>
      <p:sp>
        <p:nvSpPr>
          <p:cNvPr id="4" name="Slide Number Placeholder 3"/>
          <p:cNvSpPr>
            <a:spLocks noGrp="1"/>
          </p:cNvSpPr>
          <p:nvPr>
            <p:ph type="sldNum" sz="quarter" idx="10"/>
          </p:nvPr>
        </p:nvSpPr>
        <p:spPr/>
        <p:txBody>
          <a:bodyPr/>
          <a:lstStyle/>
          <a:p>
            <a:fld id="{DAD3987A-74E1-BA49-8B8E-2391856A87A9}" type="slidenum">
              <a:rPr lang="en-US" smtClean="0"/>
              <a:t>122</a:t>
            </a:fld>
            <a:endParaRPr lang="en-US"/>
          </a:p>
        </p:txBody>
      </p:sp>
    </p:spTree>
    <p:extLst>
      <p:ext uri="{BB962C8B-B14F-4D97-AF65-F5344CB8AC3E}">
        <p14:creationId xmlns:p14="http://schemas.microsoft.com/office/powerpoint/2010/main" val="18219127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prevalence of the unmeasured confounder among those with RHC is _click_ 1 and among those without is _click_ 0.58. Our work is to create a simplified way to explore these sensitivity analyses as tipping points, as well as to contextualize them</a:t>
            </a:r>
          </a:p>
        </p:txBody>
      </p:sp>
      <p:sp>
        <p:nvSpPr>
          <p:cNvPr id="4" name="Slide Number Placeholder 3"/>
          <p:cNvSpPr>
            <a:spLocks noGrp="1"/>
          </p:cNvSpPr>
          <p:nvPr>
            <p:ph type="sldNum" sz="quarter" idx="10"/>
          </p:nvPr>
        </p:nvSpPr>
        <p:spPr/>
        <p:txBody>
          <a:bodyPr/>
          <a:lstStyle/>
          <a:p>
            <a:fld id="{DAD3987A-74E1-BA49-8B8E-2391856A87A9}" type="slidenum">
              <a:rPr lang="en-US" smtClean="0"/>
              <a:t>123</a:t>
            </a:fld>
            <a:endParaRPr lang="en-US"/>
          </a:p>
        </p:txBody>
      </p:sp>
    </p:spTree>
    <p:extLst>
      <p:ext uri="{BB962C8B-B14F-4D97-AF65-F5344CB8AC3E}">
        <p14:creationId xmlns:p14="http://schemas.microsoft.com/office/powerpoint/2010/main" val="678733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we’ve used similar methodology to create an adjusted e-value, where we allow you to input the value you are trying to adjust to, rather than always setting the adjusted limiting bound to one. I will demonstrate soon how we can use this with 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124</a:t>
            </a:fld>
            <a:endParaRPr lang="en-US"/>
          </a:p>
        </p:txBody>
      </p:sp>
    </p:spTree>
    <p:extLst>
      <p:ext uri="{BB962C8B-B14F-4D97-AF65-F5344CB8AC3E}">
        <p14:creationId xmlns:p14="http://schemas.microsoft.com/office/powerpoint/2010/main" val="39686375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chose 20 covariates to include for demonstration purposes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Demographics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Comorbidities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Physiological measurements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Diagnosis categories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APACHE score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 </a:t>
            </a:r>
            <a:r>
              <a:rPr lang="en-US" dirty="0"/>
              <a:t>model estimate of the probability of surviving 2 months</a:t>
            </a:r>
          </a:p>
          <a:p>
            <a:pPr marL="171450" indent="-171450">
              <a:buFont typeface="Arial" panose="020B0604020202020204" pitchFamily="34" charset="0"/>
              <a:buChar char="•"/>
            </a:pPr>
            <a:r>
              <a:rPr lang="en-US" dirty="0"/>
              <a:t>DNR status on day 1</a:t>
            </a:r>
          </a:p>
        </p:txBody>
      </p:sp>
      <p:sp>
        <p:nvSpPr>
          <p:cNvPr id="4" name="Slide Number Placeholder 3"/>
          <p:cNvSpPr>
            <a:spLocks noGrp="1"/>
          </p:cNvSpPr>
          <p:nvPr>
            <p:ph type="sldNum" sz="quarter" idx="10"/>
          </p:nvPr>
        </p:nvSpPr>
        <p:spPr/>
        <p:txBody>
          <a:bodyPr/>
          <a:lstStyle/>
          <a:p>
            <a:fld id="{DAD3987A-74E1-BA49-8B8E-2391856A87A9}" type="slidenum">
              <a:rPr lang="en-US" smtClean="0"/>
              <a:t>125</a:t>
            </a:fld>
            <a:endParaRPr lang="en-US"/>
          </a:p>
        </p:txBody>
      </p:sp>
    </p:spTree>
    <p:extLst>
      <p:ext uri="{BB962C8B-B14F-4D97-AF65-F5344CB8AC3E}">
        <p14:creationId xmlns:p14="http://schemas.microsoft.com/office/powerpoint/2010/main" val="2215241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126</a:t>
            </a:fld>
            <a:endParaRPr lang="en-US"/>
          </a:p>
        </p:txBody>
      </p:sp>
    </p:spTree>
    <p:extLst>
      <p:ext uri="{BB962C8B-B14F-4D97-AF65-F5344CB8AC3E}">
        <p14:creationId xmlns:p14="http://schemas.microsoft.com/office/powerpoint/2010/main" val="13478467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spend a minute on this plot -- this is a plot we’ve come up with that we’re calling an ”observed bias plot” the light blue shaded region shows the confidence interval for the observed exposure – outcome effect with all covariates included in the analysis, so here the effect between RHC and 30 day survival, in our case it is about (1.11 to 1.37). The blue line down the center is the observed point estimate, in this case it is a hazard ratio around 1.24. Each black line is the exposure-outcome effect that would have been observed had the covariate indicated not been observed. For example this top one here _click_ is the observed effect between RHC and 30 day survival if we had not observed DNR status on day 1 _click_. The purple stars represent the “adjusted E-values” These represent what the E-value would be if the *only* unmeasured confounder that were missing is the one that is dropped. So this E-value here _click_ represents what the E-value would be if DNR status on day 1 were the only missing covariate. This gives some contextualization to the E-value, allowing you to imagine it in the context of your observed covariates</a:t>
            </a:r>
          </a:p>
        </p:txBody>
      </p:sp>
      <p:sp>
        <p:nvSpPr>
          <p:cNvPr id="4" name="Slide Number Placeholder 3"/>
          <p:cNvSpPr>
            <a:spLocks noGrp="1"/>
          </p:cNvSpPr>
          <p:nvPr>
            <p:ph type="sldNum" sz="quarter" idx="10"/>
          </p:nvPr>
        </p:nvSpPr>
        <p:spPr/>
        <p:txBody>
          <a:bodyPr/>
          <a:lstStyle/>
          <a:p>
            <a:fld id="{DAD3987A-74E1-BA49-8B8E-2391856A87A9}" type="slidenum">
              <a:rPr lang="en-US" smtClean="0"/>
              <a:t>127</a:t>
            </a:fld>
            <a:endParaRPr lang="en-US"/>
          </a:p>
        </p:txBody>
      </p:sp>
    </p:spTree>
    <p:extLst>
      <p:ext uri="{BB962C8B-B14F-4D97-AF65-F5344CB8AC3E}">
        <p14:creationId xmlns:p14="http://schemas.microsoft.com/office/powerpoint/2010/main" val="40392290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include additional values at the bottom _click_ where we can observe what happens if we leave out groups of variables, such as Labs or physiological measurements. This begins to get at the question “what if we are missing a lot of unmeasured confounders”. We then also plot what an unmeasured confounder that would tip the analysis at the Lower Bound and at the point estimate would look like, along with the associated E-value. </a:t>
            </a:r>
          </a:p>
        </p:txBody>
      </p:sp>
      <p:sp>
        <p:nvSpPr>
          <p:cNvPr id="4" name="Slide Number Placeholder 3"/>
          <p:cNvSpPr>
            <a:spLocks noGrp="1"/>
          </p:cNvSpPr>
          <p:nvPr>
            <p:ph type="sldNum" sz="quarter" idx="10"/>
          </p:nvPr>
        </p:nvSpPr>
        <p:spPr/>
        <p:txBody>
          <a:bodyPr/>
          <a:lstStyle/>
          <a:p>
            <a:fld id="{DAD3987A-74E1-BA49-8B8E-2391856A87A9}" type="slidenum">
              <a:rPr lang="en-US" smtClean="0"/>
              <a:t>128</a:t>
            </a:fld>
            <a:endParaRPr lang="en-US"/>
          </a:p>
        </p:txBody>
      </p:sp>
    </p:spTree>
    <p:extLst>
      <p:ext uri="{BB962C8B-B14F-4D97-AF65-F5344CB8AC3E}">
        <p14:creationId xmlns:p14="http://schemas.microsoft.com/office/powerpoint/2010/main" val="18867155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Given the observed lower bound of 1.11, the associated E-value is 1.46. Examining Observed bias plot we can add some context to this value. The only associated E-value close to this is that for DNR status on day 1. This implies that we would need to be missing an additional independent covariate akin to DNR status on day 1 in order to tip our analysis. Even dropping all physiological measurements would not reach an E-value great enough to tip this study to inconclusive.</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129</a:t>
            </a:fld>
            <a:endParaRPr lang="en-US"/>
          </a:p>
        </p:txBody>
      </p:sp>
    </p:spTree>
    <p:extLst>
      <p:ext uri="{BB962C8B-B14F-4D97-AF65-F5344CB8AC3E}">
        <p14:creationId xmlns:p14="http://schemas.microsoft.com/office/powerpoint/2010/main" val="9112810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131</a:t>
            </a:fld>
            <a:endParaRPr lang="en-US"/>
          </a:p>
        </p:txBody>
      </p:sp>
    </p:spTree>
    <p:extLst>
      <p:ext uri="{BB962C8B-B14F-4D97-AF65-F5344CB8AC3E}">
        <p14:creationId xmlns:p14="http://schemas.microsoft.com/office/powerpoint/2010/main" val="3330312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create weights that are some function of the propensity score and the indicator of treatment</a:t>
            </a:r>
          </a:p>
        </p:txBody>
      </p:sp>
      <p:sp>
        <p:nvSpPr>
          <p:cNvPr id="4" name="Slide Number Placeholder 3"/>
          <p:cNvSpPr>
            <a:spLocks noGrp="1"/>
          </p:cNvSpPr>
          <p:nvPr>
            <p:ph type="sldNum" sz="quarter" idx="10"/>
          </p:nvPr>
        </p:nvSpPr>
        <p:spPr/>
        <p:txBody>
          <a:bodyPr/>
          <a:lstStyle/>
          <a:p>
            <a:fld id="{DAD3987A-74E1-BA49-8B8E-2391856A87A9}" type="slidenum">
              <a:rPr lang="en-US" smtClean="0"/>
              <a:t>10</a:t>
            </a:fld>
            <a:endParaRPr lang="en-US"/>
          </a:p>
        </p:txBody>
      </p:sp>
    </p:spTree>
    <p:extLst>
      <p:ext uri="{BB962C8B-B14F-4D97-AF65-F5344CB8AC3E}">
        <p14:creationId xmlns:p14="http://schemas.microsoft.com/office/powerpoint/2010/main" val="3974726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3/6/18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cap="small" spc="300" dirty="0">
                <a:solidFill>
                  <a:schemeClr val="bg2">
                    <a:lumMod val="60000"/>
                    <a:lumOff val="40000"/>
                  </a:schemeClr>
                </a:solidFill>
              </a:rPr>
              <a:t>Data Day Texas 2018 </a:t>
            </a:r>
          </a:p>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4538228" y="6356350"/>
            <a:ext cx="3115544" cy="369332"/>
          </a:xfrm>
          <a:prstGeom prst="rect">
            <a:avLst/>
          </a:prstGeom>
        </p:spPr>
        <p:txBody>
          <a:bodyPr wrap="square">
            <a:spAutoFit/>
          </a:bodyPr>
          <a:lstStyle/>
          <a:p>
            <a:pPr algn="ctr"/>
            <a:r>
              <a:rPr lang="en-US" kern="0" cap="small" spc="300" baseline="0" dirty="0">
                <a:solidFill>
                  <a:schemeClr val="bg2">
                    <a:lumMod val="60000"/>
                    <a:lumOff val="40000"/>
                  </a:schemeClr>
                </a:solidFill>
              </a:rPr>
              <a:t>Dissertation Defense</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hyperlink" Target="https://books.google.com/books?id=UaEL-HI6v2YC"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cran.r-project.org/package=PSW"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cran.r-project.org/package=obsSen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br>
              <a:rPr lang="en-US" dirty="0">
                <a:solidFill>
                  <a:schemeClr val="bg1"/>
                </a:solidFill>
                <a:latin typeface="Franklin Gothic Medium" panose="020B0603020102020204" pitchFamily="34" charset="0"/>
              </a:rPr>
            </a:br>
            <a:r>
              <a:rPr lang="en-US" sz="3600" dirty="0">
                <a:solidFill>
                  <a:schemeClr val="bg1"/>
                </a:solidFill>
                <a:latin typeface="Franklin Gothic Medium" panose="020B0603020102020204" pitchFamily="34" charset="0"/>
              </a:rPr>
              <a:t>Finite Sample Performance of ATM and ATO Doubly Robust Estimators, Variance Estimation for ATO Estimators, and Contextualized Tipping Point Sensitivity Analyses for Unmeasured Confounding</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AB8B3F7-9161-7446-A2DE-B694407229EC}"/>
                  </a:ext>
                </a:extLst>
              </p:cNvPr>
              <p:cNvSpPr txBox="1"/>
              <p:nvPr/>
            </p:nvSpPr>
            <p:spPr>
              <a:xfrm>
                <a:off x="3241866" y="4356659"/>
                <a:ext cx="5784468"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𝑓</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oMath>
                  </m:oMathPara>
                </a14:m>
                <a:endParaRPr lang="en-US" sz="7500" b="1" dirty="0"/>
              </a:p>
            </p:txBody>
          </p:sp>
        </mc:Choice>
        <mc:Fallback>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mc:Fallback>
      </mc:AlternateContent>
    </p:spTree>
    <p:extLst>
      <p:ext uri="{BB962C8B-B14F-4D97-AF65-F5344CB8AC3E}">
        <p14:creationId xmlns:p14="http://schemas.microsoft.com/office/powerpoint/2010/main" val="24383596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79AA1-008B-6141-B3C8-2A298A8FAB56}"/>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15D77B2F-CF0E-4A40-8516-914115232829}"/>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
        <p:nvSpPr>
          <p:cNvPr id="4" name="TextBox 3">
            <a:extLst>
              <a:ext uri="{FF2B5EF4-FFF2-40B4-BE49-F238E27FC236}">
                <a16:creationId xmlns:a16="http://schemas.microsoft.com/office/drawing/2014/main" id="{9C4649CA-67F8-1848-BBC6-9C1089569A30}"/>
              </a:ext>
            </a:extLst>
          </p:cNvPr>
          <p:cNvSpPr txBox="1"/>
          <p:nvPr/>
        </p:nvSpPr>
        <p:spPr>
          <a:xfrm>
            <a:off x="8568225" y="5169808"/>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94D2268E-0A15-9448-8DFF-3BD22119387A}"/>
              </a:ext>
            </a:extLst>
          </p:cNvPr>
          <p:cNvSpPr txBox="1"/>
          <p:nvPr/>
        </p:nvSpPr>
        <p:spPr>
          <a:xfrm>
            <a:off x="9481524" y="5169808"/>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3576101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0CB05-384F-DD43-9805-865975C99AE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E70E0A1-FE0A-BB4B-92BE-CF85F9CECF26}"/>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wrong-correct</a:t>
            </a:r>
          </a:p>
        </p:txBody>
      </p:sp>
      <p:sp>
        <p:nvSpPr>
          <p:cNvPr id="6" name="TextBox 5">
            <a:extLst>
              <a:ext uri="{FF2B5EF4-FFF2-40B4-BE49-F238E27FC236}">
                <a16:creationId xmlns:a16="http://schemas.microsoft.com/office/drawing/2014/main" id="{CE2B750E-F64A-DB42-AA9D-75BE4AD930DF}"/>
              </a:ext>
            </a:extLst>
          </p:cNvPr>
          <p:cNvSpPr txBox="1"/>
          <p:nvPr/>
        </p:nvSpPr>
        <p:spPr>
          <a:xfrm>
            <a:off x="8568225" y="5169808"/>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7" name="TextBox 6">
            <a:extLst>
              <a:ext uri="{FF2B5EF4-FFF2-40B4-BE49-F238E27FC236}">
                <a16:creationId xmlns:a16="http://schemas.microsoft.com/office/drawing/2014/main" id="{3479CAB7-EAD0-C745-8749-CD3DDDC67B02}"/>
              </a:ext>
            </a:extLst>
          </p:cNvPr>
          <p:cNvSpPr txBox="1"/>
          <p:nvPr/>
        </p:nvSpPr>
        <p:spPr>
          <a:xfrm>
            <a:off x="9481524" y="5169808"/>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20224574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8B30C-FA36-8A45-B814-BC6176EAEEA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37E5E017-BB95-F147-99EF-96911BE0B95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5" name="TextBox 4">
            <a:extLst>
              <a:ext uri="{FF2B5EF4-FFF2-40B4-BE49-F238E27FC236}">
                <a16:creationId xmlns:a16="http://schemas.microsoft.com/office/drawing/2014/main" id="{6E9275D6-0208-0F41-9EB6-704662722516}"/>
              </a:ext>
            </a:extLst>
          </p:cNvPr>
          <p:cNvSpPr txBox="1"/>
          <p:nvPr/>
        </p:nvSpPr>
        <p:spPr>
          <a:xfrm>
            <a:off x="810171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extreme</a:t>
            </a:r>
          </a:p>
        </p:txBody>
      </p:sp>
    </p:spTree>
    <p:extLst>
      <p:ext uri="{BB962C8B-B14F-4D97-AF65-F5344CB8AC3E}">
        <p14:creationId xmlns:p14="http://schemas.microsoft.com/office/powerpoint/2010/main" val="42556556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4711D-0706-704D-9A4F-391D4A6D97C9}"/>
              </a:ext>
            </a:extLst>
          </p:cNvPr>
          <p:cNvPicPr>
            <a:picLocks noChangeAspect="1"/>
          </p:cNvPicPr>
          <p:nvPr/>
        </p:nvPicPr>
        <p:blipFill>
          <a:blip r:embed="rId3"/>
          <a:stretch>
            <a:fillRect/>
          </a:stretch>
        </p:blipFill>
        <p:spPr>
          <a:xfrm>
            <a:off x="896112" y="118872"/>
            <a:ext cx="10396728" cy="6093320"/>
          </a:xfrm>
          <a:prstGeom prst="rect">
            <a:avLst/>
          </a:prstGeom>
        </p:spPr>
      </p:pic>
      <p:sp>
        <p:nvSpPr>
          <p:cNvPr id="3" name="Rectangle 2">
            <a:extLst>
              <a:ext uri="{FF2B5EF4-FFF2-40B4-BE49-F238E27FC236}">
                <a16:creationId xmlns:a16="http://schemas.microsoft.com/office/drawing/2014/main" id="{D478B13C-7FD2-7D47-B3A7-6AB99D2363C2}"/>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44E5E4BC-DCC2-024A-9FDD-595B95E970EF}"/>
              </a:ext>
            </a:extLst>
          </p:cNvPr>
          <p:cNvSpPr txBox="1"/>
          <p:nvPr/>
        </p:nvSpPr>
        <p:spPr>
          <a:xfrm>
            <a:off x="810171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extreme</a:t>
            </a:r>
          </a:p>
        </p:txBody>
      </p:sp>
    </p:spTree>
    <p:extLst>
      <p:ext uri="{BB962C8B-B14F-4D97-AF65-F5344CB8AC3E}">
        <p14:creationId xmlns:p14="http://schemas.microsoft.com/office/powerpoint/2010/main" val="41814917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A2FCB1-089F-E647-B740-A60E334E5427}"/>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4BA6338A-9E23-7E42-B730-DD227DACC863}"/>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94CA75CE-2A74-BD48-B9BD-EC7834A8C1CA}"/>
              </a:ext>
            </a:extLst>
          </p:cNvPr>
          <p:cNvSpPr txBox="1"/>
          <p:nvPr/>
        </p:nvSpPr>
        <p:spPr>
          <a:xfrm>
            <a:off x="8201469" y="5199572"/>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moderate</a:t>
            </a:r>
          </a:p>
        </p:txBody>
      </p:sp>
    </p:spTree>
    <p:extLst>
      <p:ext uri="{BB962C8B-B14F-4D97-AF65-F5344CB8AC3E}">
        <p14:creationId xmlns:p14="http://schemas.microsoft.com/office/powerpoint/2010/main" val="1006696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5A4132-719E-824C-81CA-00BEF9938619}"/>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C2BCA9B2-BAA0-B44E-88F3-A5B27C090607}"/>
              </a:ext>
            </a:extLst>
          </p:cNvPr>
          <p:cNvSpPr/>
          <p:nvPr/>
        </p:nvSpPr>
        <p:spPr>
          <a:xfrm>
            <a:off x="8235593" y="5474187"/>
            <a:ext cx="2656496" cy="584775"/>
          </a:xfrm>
          <a:prstGeom prst="rect">
            <a:avLst/>
          </a:prstGeom>
        </p:spPr>
        <p:txBody>
          <a:bodyPr wrap="none">
            <a:spAutoFit/>
          </a:bodyPr>
          <a:lstStyle/>
          <a:p>
            <a:r>
              <a:rPr lang="en-US" sz="3200" b="1" dirty="0">
                <a:latin typeface="Franklin Gothic Heavy" panose="020B0603020102020204" pitchFamily="34" charset="0"/>
              </a:rPr>
              <a:t>wrong-wrong</a:t>
            </a:r>
          </a:p>
        </p:txBody>
      </p:sp>
      <p:sp>
        <p:nvSpPr>
          <p:cNvPr id="4" name="TextBox 3">
            <a:extLst>
              <a:ext uri="{FF2B5EF4-FFF2-40B4-BE49-F238E27FC236}">
                <a16:creationId xmlns:a16="http://schemas.microsoft.com/office/drawing/2014/main" id="{9A977D45-7913-6F42-A0F0-E766D06CA9CA}"/>
              </a:ext>
            </a:extLst>
          </p:cNvPr>
          <p:cNvSpPr txBox="1"/>
          <p:nvPr/>
        </p:nvSpPr>
        <p:spPr>
          <a:xfrm>
            <a:off x="8234722" y="5199572"/>
            <a:ext cx="1649207" cy="461665"/>
          </a:xfrm>
          <a:prstGeom prst="rect">
            <a:avLst/>
          </a:prstGeom>
          <a:noFill/>
        </p:spPr>
        <p:txBody>
          <a:bodyPr wrap="square" rtlCol="0">
            <a:spAutoFit/>
          </a:bodyPr>
          <a:lstStyle/>
          <a:p>
            <a:r>
              <a:rPr lang="en-US" sz="2400" b="1" dirty="0">
                <a:latin typeface="Franklin Gothic Heavy" panose="020B0603020102020204" pitchFamily="34" charset="0"/>
              </a:rPr>
              <a:t>slight</a:t>
            </a:r>
          </a:p>
        </p:txBody>
      </p:sp>
    </p:spTree>
    <p:extLst>
      <p:ext uri="{BB962C8B-B14F-4D97-AF65-F5344CB8AC3E}">
        <p14:creationId xmlns:p14="http://schemas.microsoft.com/office/powerpoint/2010/main" val="17774157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fontScale="92500" lnSpcReduction="10000"/>
          </a:bodyPr>
          <a:lstStyle/>
          <a:p>
            <a:r>
              <a:rPr lang="en-US" b="1" dirty="0">
                <a:solidFill>
                  <a:schemeClr val="accent1"/>
                </a:solidFill>
              </a:rPr>
              <a:t>Derived</a:t>
            </a:r>
            <a:r>
              <a:rPr lang="en-US" dirty="0"/>
              <a:t> the DR estimator and large sample variance for ATO</a:t>
            </a:r>
          </a:p>
          <a:p>
            <a:r>
              <a:rPr lang="en-US" b="1" dirty="0">
                <a:solidFill>
                  <a:schemeClr val="accent1"/>
                </a:solidFill>
              </a:rPr>
              <a:t>Compared </a:t>
            </a:r>
            <a:r>
              <a:rPr lang="en-US" dirty="0"/>
              <a:t>to conventional methods</a:t>
            </a:r>
          </a:p>
          <a:p>
            <a:r>
              <a:rPr lang="en-US" dirty="0"/>
              <a:t>When the </a:t>
            </a:r>
            <a:r>
              <a:rPr lang="en-US" b="1" dirty="0">
                <a:solidFill>
                  <a:schemeClr val="accent1"/>
                </a:solidFill>
              </a:rPr>
              <a:t>outcome model is correctly specified</a:t>
            </a:r>
            <a:r>
              <a:rPr lang="en-US" dirty="0"/>
              <a:t>, robust standard errors obtained from a generalized linear model perform well, </a:t>
            </a:r>
            <a:r>
              <a:rPr lang="en-US" b="1" dirty="0">
                <a:solidFill>
                  <a:schemeClr val="accent1"/>
                </a:solidFill>
              </a:rPr>
              <a:t>otherwise</a:t>
            </a:r>
            <a:r>
              <a:rPr lang="en-US" dirty="0"/>
              <a:t> our </a:t>
            </a:r>
            <a:r>
              <a:rPr lang="en-US" b="1" dirty="0">
                <a:solidFill>
                  <a:schemeClr val="accent1"/>
                </a:solidFill>
              </a:rPr>
              <a:t>large-sample variance is preferred</a:t>
            </a:r>
          </a:p>
          <a:p>
            <a:r>
              <a:rPr lang="en-US" dirty="0"/>
              <a:t>If a confounder is completely left out, we need </a:t>
            </a:r>
            <a:r>
              <a:rPr lang="en-US" b="1" dirty="0">
                <a:solidFill>
                  <a:schemeClr val="accent1"/>
                </a:solidFill>
              </a:rPr>
              <a:t>alternative methods </a:t>
            </a:r>
            <a:r>
              <a:rPr lang="en-US" dirty="0"/>
              <a:t>to adjust for the </a:t>
            </a:r>
            <a:r>
              <a:rPr lang="en-US" b="1" dirty="0">
                <a:solidFill>
                  <a:schemeClr val="accent1"/>
                </a:solidFill>
              </a:rPr>
              <a:t>bias</a:t>
            </a:r>
          </a:p>
        </p:txBody>
      </p:sp>
    </p:spTree>
    <p:extLst>
      <p:ext uri="{BB962C8B-B14F-4D97-AF65-F5344CB8AC3E}">
        <p14:creationId xmlns:p14="http://schemas.microsoft.com/office/powerpoint/2010/main" val="81837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2841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Contextualized Tipping Point Sensitivity Analyses for Unmeasured Confounding</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9E7-4907-9D4A-9EB7-EA63BADBA7F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EE54FD-DC89-CC49-87C6-1B3C0053E4D0}"/>
              </a:ext>
            </a:extLst>
          </p:cNvPr>
          <p:cNvSpPr>
            <a:spLocks noGrp="1"/>
          </p:cNvSpPr>
          <p:nvPr>
            <p:ph idx="1"/>
          </p:nvPr>
        </p:nvSpPr>
        <p:spPr/>
        <p:txBody>
          <a:bodyPr/>
          <a:lstStyle/>
          <a:p>
            <a:r>
              <a:rPr lang="en-US" dirty="0"/>
              <a:t>Review of </a:t>
            </a:r>
            <a:r>
              <a:rPr lang="en-US" b="1" dirty="0">
                <a:solidFill>
                  <a:schemeClr val="accent1"/>
                </a:solidFill>
              </a:rPr>
              <a:t>90 observational studies </a:t>
            </a:r>
            <a:r>
              <a:rPr lang="en-US" dirty="0"/>
              <a:t>JAMA, NEJM, and AJE</a:t>
            </a:r>
          </a:p>
          <a:p>
            <a:r>
              <a:rPr lang="en-US" b="1" dirty="0">
                <a:solidFill>
                  <a:schemeClr val="accent1"/>
                </a:solidFill>
              </a:rPr>
              <a:t>41</a:t>
            </a:r>
            <a:r>
              <a:rPr lang="en-US" dirty="0"/>
              <a:t> mentioned the issue of unmeasured confounding as a limitation</a:t>
            </a:r>
          </a:p>
          <a:p>
            <a:r>
              <a:rPr lang="en-US" b="1" dirty="0">
                <a:solidFill>
                  <a:schemeClr val="accent1"/>
                </a:solidFill>
              </a:rPr>
              <a:t>4</a:t>
            </a:r>
            <a:r>
              <a:rPr lang="en-US" dirty="0"/>
              <a:t> performed a quantitative sensitivity analysis</a:t>
            </a:r>
          </a:p>
        </p:txBody>
      </p:sp>
    </p:spTree>
    <p:extLst>
      <p:ext uri="{BB962C8B-B14F-4D97-AF65-F5344CB8AC3E}">
        <p14:creationId xmlns:p14="http://schemas.microsoft.com/office/powerpoint/2010/main" val="38331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3"/>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14013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B8F5-4D0B-7947-A0CA-B2C017982013}"/>
              </a:ext>
            </a:extLst>
          </p:cNvPr>
          <p:cNvSpPr>
            <a:spLocks noGrp="1"/>
          </p:cNvSpPr>
          <p:nvPr>
            <p:ph type="title"/>
          </p:nvPr>
        </p:nvSpPr>
        <p:spPr/>
        <p:txBody>
          <a:bodyPr/>
          <a:lstStyle/>
          <a:p>
            <a:r>
              <a:rPr lang="en-US" dirty="0"/>
              <a:t>R package</a:t>
            </a:r>
          </a:p>
        </p:txBody>
      </p:sp>
      <p:pic>
        <p:nvPicPr>
          <p:cNvPr id="4" name="Content Placeholder 3">
            <a:extLst>
              <a:ext uri="{FF2B5EF4-FFF2-40B4-BE49-F238E27FC236}">
                <a16:creationId xmlns:a16="http://schemas.microsoft.com/office/drawing/2014/main" id="{1E3FB03C-6C85-8048-8A46-02BD81442C4F}"/>
              </a:ext>
            </a:extLst>
          </p:cNvPr>
          <p:cNvPicPr>
            <a:picLocks noChangeAspect="1"/>
          </p:cNvPicPr>
          <p:nvPr/>
        </p:nvPicPr>
        <p:blipFill>
          <a:blip r:embed="rId3"/>
          <a:stretch>
            <a:fillRect/>
          </a:stretch>
        </p:blipFill>
        <p:spPr>
          <a:xfrm>
            <a:off x="6435043" y="2791325"/>
            <a:ext cx="4918756" cy="3385637"/>
          </a:xfrm>
          <a:prstGeom prst="rect">
            <a:avLst/>
          </a:prstGeom>
          <a:solidFill>
            <a:schemeClr val="tx1"/>
          </a:solidFill>
        </p:spPr>
      </p:pic>
      <p:sp>
        <p:nvSpPr>
          <p:cNvPr id="3" name="Content Placeholder 2">
            <a:extLst>
              <a:ext uri="{FF2B5EF4-FFF2-40B4-BE49-F238E27FC236}">
                <a16:creationId xmlns:a16="http://schemas.microsoft.com/office/drawing/2014/main" id="{A97DCB4E-5698-7C46-AAA3-6F3C5C5B737E}"/>
              </a:ext>
            </a:extLst>
          </p:cNvPr>
          <p:cNvSpPr>
            <a:spLocks noGrp="1"/>
          </p:cNvSpPr>
          <p:nvPr>
            <p:ph idx="1"/>
          </p:nvPr>
        </p:nvSpPr>
        <p:spPr/>
        <p:txBody>
          <a:bodyPr/>
          <a:lstStyle/>
          <a:p>
            <a:r>
              <a:rPr lang="en-US" dirty="0" err="1">
                <a:latin typeface="Monaco" pitchFamily="2" charset="77"/>
              </a:rPr>
              <a:t>tipr</a:t>
            </a:r>
            <a:endParaRPr lang="en-US" dirty="0">
              <a:latin typeface="Monaco" pitchFamily="2" charset="77"/>
            </a:endParaRPr>
          </a:p>
          <a:p>
            <a:r>
              <a:rPr lang="en-US" dirty="0" err="1">
                <a:latin typeface="Monaco" pitchFamily="2" charset="77"/>
              </a:rPr>
              <a:t>tip_with_binary</a:t>
            </a:r>
            <a:r>
              <a:rPr lang="en-US" dirty="0">
                <a:latin typeface="Monaco" pitchFamily="2" charset="77"/>
              </a:rPr>
              <a:t>()</a:t>
            </a:r>
          </a:p>
          <a:p>
            <a:r>
              <a:rPr lang="en-US" dirty="0" err="1">
                <a:latin typeface="Monaco" pitchFamily="2" charset="77"/>
              </a:rPr>
              <a:t>tip_with_continuous</a:t>
            </a:r>
            <a:r>
              <a:rPr lang="en-US" dirty="0">
                <a:latin typeface="Monaco" pitchFamily="2" charset="77"/>
              </a:rPr>
              <a:t>()</a:t>
            </a:r>
          </a:p>
        </p:txBody>
      </p:sp>
    </p:spTree>
    <p:extLst>
      <p:ext uri="{BB962C8B-B14F-4D97-AF65-F5344CB8AC3E}">
        <p14:creationId xmlns:p14="http://schemas.microsoft.com/office/powerpoint/2010/main" val="32236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73A5-5FB2-8541-8537-D4B965D62886}"/>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4" name="TextBox 3">
            <a:extLst>
              <a:ext uri="{FF2B5EF4-FFF2-40B4-BE49-F238E27FC236}">
                <a16:creationId xmlns:a16="http://schemas.microsoft.com/office/drawing/2014/main" id="{362C267D-96D2-084C-A7F2-B57967AD47D0}"/>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3769409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66-B5A9-3B49-B5D7-C3462B063617}"/>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A1F96B10-2B31-614C-8F9D-F10C2A7B7A12}"/>
              </a:ext>
            </a:extLst>
          </p:cNvPr>
          <p:cNvSpPr>
            <a:spLocks noGrp="1"/>
          </p:cNvSpPr>
          <p:nvPr>
            <p:ph idx="1"/>
          </p:nvPr>
        </p:nvSpPr>
        <p:spPr/>
        <p:txBody>
          <a:bodyPr/>
          <a:lstStyle/>
          <a:p>
            <a:pPr marL="742950" indent="-742950">
              <a:buAutoNum type="arabicPeriod"/>
            </a:pPr>
            <a:r>
              <a:rPr lang="en-US" dirty="0"/>
              <a:t>Got </a:t>
            </a:r>
            <a:r>
              <a:rPr lang="en-US" b="1" dirty="0">
                <a:solidFill>
                  <a:schemeClr val="accent1"/>
                </a:solidFill>
              </a:rPr>
              <a:t>content experts </a:t>
            </a:r>
            <a:r>
              <a:rPr lang="en-US" dirty="0"/>
              <a:t>to confirm they had all important covariates</a:t>
            </a:r>
          </a:p>
          <a:p>
            <a:pPr marL="742950" indent="-742950">
              <a:buAutoNum type="arabicPeriod"/>
            </a:pPr>
            <a:r>
              <a:rPr lang="en-US" dirty="0">
                <a:solidFill>
                  <a:schemeClr val="tx1">
                    <a:lumMod val="75000"/>
                    <a:lumOff val="25000"/>
                  </a:schemeClr>
                </a:solidFill>
              </a:rPr>
              <a:t>Assessed how sensitive the model is to the removal of some covariates</a:t>
            </a:r>
          </a:p>
          <a:p>
            <a:pPr marL="742950" indent="-742950">
              <a:buAutoNum type="arabicPeriod"/>
            </a:pPr>
            <a:r>
              <a:rPr lang="en-US" dirty="0">
                <a:solidFill>
                  <a:schemeClr val="tx1">
                    <a:lumMod val="75000"/>
                    <a:lumOff val="25000"/>
                  </a:schemeClr>
                </a:solidFill>
              </a:rPr>
              <a:t>They did a real quantified sensitivity analysis </a:t>
            </a:r>
          </a:p>
          <a:p>
            <a:pPr marL="0" indent="0">
              <a:buNone/>
            </a:pPr>
            <a:r>
              <a:rPr lang="en-US" dirty="0">
                <a:solidFill>
                  <a:schemeClr val="tx1">
                    <a:lumMod val="75000"/>
                    <a:lumOff val="25000"/>
                  </a:schemeClr>
                </a:solidFill>
              </a:rPr>
              <a:t> </a:t>
            </a:r>
          </a:p>
        </p:txBody>
      </p:sp>
    </p:spTree>
    <p:extLst>
      <p:ext uri="{BB962C8B-B14F-4D97-AF65-F5344CB8AC3E}">
        <p14:creationId xmlns:p14="http://schemas.microsoft.com/office/powerpoint/2010/main" val="8484137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66-B5A9-3B49-B5D7-C3462B063617}"/>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A1F96B10-2B31-614C-8F9D-F10C2A7B7A12}"/>
              </a:ext>
            </a:extLst>
          </p:cNvPr>
          <p:cNvSpPr>
            <a:spLocks noGrp="1"/>
          </p:cNvSpPr>
          <p:nvPr>
            <p:ph idx="1"/>
          </p:nvPr>
        </p:nvSpPr>
        <p:spPr/>
        <p:txBody>
          <a:bodyPr/>
          <a:lstStyle/>
          <a:p>
            <a:pPr marL="742950" indent="-742950">
              <a:buAutoNum type="arabicPeriod"/>
            </a:pPr>
            <a:r>
              <a:rPr lang="en-US" dirty="0">
                <a:solidFill>
                  <a:schemeClr val="tx1">
                    <a:lumMod val="75000"/>
                    <a:lumOff val="25000"/>
                  </a:schemeClr>
                </a:solidFill>
              </a:rPr>
              <a:t>Got </a:t>
            </a:r>
            <a:r>
              <a:rPr lang="en-US" b="1" dirty="0">
                <a:solidFill>
                  <a:schemeClr val="tx1">
                    <a:lumMod val="75000"/>
                    <a:lumOff val="25000"/>
                  </a:schemeClr>
                </a:solidFill>
              </a:rPr>
              <a:t>content experts </a:t>
            </a:r>
            <a:r>
              <a:rPr lang="en-US" dirty="0">
                <a:solidFill>
                  <a:schemeClr val="tx1">
                    <a:lumMod val="75000"/>
                    <a:lumOff val="25000"/>
                  </a:schemeClr>
                </a:solidFill>
              </a:rPr>
              <a:t>to confirm they had all important covariates</a:t>
            </a:r>
          </a:p>
          <a:p>
            <a:pPr marL="742950" indent="-742950">
              <a:buAutoNum type="arabicPeriod"/>
            </a:pPr>
            <a:r>
              <a:rPr lang="en-US" dirty="0"/>
              <a:t>Assessed how sensitive the model is to the </a:t>
            </a:r>
            <a:r>
              <a:rPr lang="en-US" b="1" dirty="0">
                <a:solidFill>
                  <a:schemeClr val="accent1"/>
                </a:solidFill>
              </a:rPr>
              <a:t>removal of some covariates</a:t>
            </a:r>
          </a:p>
          <a:p>
            <a:pPr marL="742950" indent="-742950">
              <a:buAutoNum type="arabicPeriod"/>
            </a:pPr>
            <a:r>
              <a:rPr lang="en-US" dirty="0">
                <a:solidFill>
                  <a:schemeClr val="tx1">
                    <a:lumMod val="75000"/>
                    <a:lumOff val="25000"/>
                  </a:schemeClr>
                </a:solidFill>
              </a:rPr>
              <a:t>They did a real quantified sensitivity analysis </a:t>
            </a:r>
          </a:p>
          <a:p>
            <a:pPr marL="0" indent="0">
              <a:buNone/>
            </a:pPr>
            <a:r>
              <a:rPr lang="en-US" dirty="0"/>
              <a:t> </a:t>
            </a:r>
          </a:p>
        </p:txBody>
      </p:sp>
    </p:spTree>
    <p:extLst>
      <p:ext uri="{BB962C8B-B14F-4D97-AF65-F5344CB8AC3E}">
        <p14:creationId xmlns:p14="http://schemas.microsoft.com/office/powerpoint/2010/main" val="36684938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D666-B5A9-3B49-B5D7-C3462B063617}"/>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A1F96B10-2B31-614C-8F9D-F10C2A7B7A12}"/>
              </a:ext>
            </a:extLst>
          </p:cNvPr>
          <p:cNvSpPr>
            <a:spLocks noGrp="1"/>
          </p:cNvSpPr>
          <p:nvPr>
            <p:ph idx="1"/>
          </p:nvPr>
        </p:nvSpPr>
        <p:spPr/>
        <p:txBody>
          <a:bodyPr/>
          <a:lstStyle/>
          <a:p>
            <a:pPr marL="742950" indent="-742950">
              <a:buAutoNum type="arabicPeriod"/>
            </a:pPr>
            <a:r>
              <a:rPr lang="en-US" dirty="0">
                <a:solidFill>
                  <a:schemeClr val="tx1">
                    <a:lumMod val="75000"/>
                    <a:lumOff val="25000"/>
                  </a:schemeClr>
                </a:solidFill>
              </a:rPr>
              <a:t>Got </a:t>
            </a:r>
            <a:r>
              <a:rPr lang="en-US" b="1" dirty="0">
                <a:solidFill>
                  <a:schemeClr val="tx1">
                    <a:lumMod val="75000"/>
                    <a:lumOff val="25000"/>
                  </a:schemeClr>
                </a:solidFill>
              </a:rPr>
              <a:t>content experts </a:t>
            </a:r>
            <a:r>
              <a:rPr lang="en-US" dirty="0">
                <a:solidFill>
                  <a:schemeClr val="tx1">
                    <a:lumMod val="75000"/>
                    <a:lumOff val="25000"/>
                  </a:schemeClr>
                </a:solidFill>
              </a:rPr>
              <a:t>to confirm they had all important covariates</a:t>
            </a:r>
          </a:p>
          <a:p>
            <a:pPr marL="742950" indent="-742950">
              <a:buAutoNum type="arabicPeriod"/>
            </a:pPr>
            <a:r>
              <a:rPr lang="en-US" dirty="0">
                <a:solidFill>
                  <a:schemeClr val="tx1">
                    <a:lumMod val="75000"/>
                    <a:lumOff val="25000"/>
                  </a:schemeClr>
                </a:solidFill>
              </a:rPr>
              <a:t>Assessed how sensitive the model is to the </a:t>
            </a:r>
            <a:r>
              <a:rPr lang="en-US" b="1" dirty="0">
                <a:solidFill>
                  <a:schemeClr val="tx1">
                    <a:lumMod val="75000"/>
                    <a:lumOff val="25000"/>
                  </a:schemeClr>
                </a:solidFill>
              </a:rPr>
              <a:t>removal of some covariates</a:t>
            </a:r>
          </a:p>
          <a:p>
            <a:pPr marL="742950" indent="-742950">
              <a:buAutoNum type="arabicPeriod"/>
            </a:pPr>
            <a:r>
              <a:rPr lang="en-US" dirty="0"/>
              <a:t>They perform a </a:t>
            </a:r>
            <a:r>
              <a:rPr lang="en-US" b="1" dirty="0">
                <a:solidFill>
                  <a:schemeClr val="accent1"/>
                </a:solidFill>
              </a:rPr>
              <a:t>quantified sensitivity </a:t>
            </a:r>
            <a:r>
              <a:rPr lang="en-US" dirty="0"/>
              <a:t>analysis </a:t>
            </a:r>
          </a:p>
          <a:p>
            <a:pPr marL="0" indent="0">
              <a:buNone/>
            </a:pPr>
            <a:r>
              <a:rPr lang="en-US" dirty="0"/>
              <a:t> </a:t>
            </a:r>
          </a:p>
        </p:txBody>
      </p:sp>
    </p:spTree>
    <p:extLst>
      <p:ext uri="{BB962C8B-B14F-4D97-AF65-F5344CB8AC3E}">
        <p14:creationId xmlns:p14="http://schemas.microsoft.com/office/powerpoint/2010/main" val="1887645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t> if a missing covariate that simultaneously increased the </a:t>
            </a:r>
            <a:r>
              <a:rPr lang="en-US" sz="4400" b="1" dirty="0">
                <a:solidFill>
                  <a:schemeClr val="accent1"/>
                </a:solidFill>
              </a:rPr>
              <a:t>risk of death 3-fold </a:t>
            </a:r>
            <a:r>
              <a:rPr lang="en-US" sz="4400" dirty="0"/>
              <a:t>and the </a:t>
            </a:r>
            <a:r>
              <a:rPr lang="en-US" sz="4400" b="1" dirty="0">
                <a:solidFill>
                  <a:schemeClr val="accent1"/>
                </a:solidFill>
              </a:rPr>
              <a:t>probability of RHC 3-fold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494326" y="4566057"/>
            <a:ext cx="463588" cy="861774"/>
          </a:xfrm>
          <a:prstGeom prst="rect">
            <a:avLst/>
          </a:prstGeom>
        </p:spPr>
        <p:txBody>
          <a:bodyPr wrap="none">
            <a:spAutoFit/>
          </a:bodyPr>
          <a:lstStyle/>
          <a:p>
            <a:r>
              <a:rPr lang="en-US" sz="5000" b="1" dirty="0">
                <a:solidFill>
                  <a:schemeClr val="bg1"/>
                </a:solidFill>
              </a:rPr>
              <a:t>”</a:t>
            </a:r>
          </a:p>
        </p:txBody>
      </p:sp>
      <p:sp>
        <p:nvSpPr>
          <p:cNvPr id="7" name="Rounded Rectangle 6">
            <a:extLst>
              <a:ext uri="{FF2B5EF4-FFF2-40B4-BE49-F238E27FC236}">
                <a16:creationId xmlns:a16="http://schemas.microsoft.com/office/drawing/2014/main" id="{DC86AC01-3BBC-A343-A919-A7BCFFC61A8D}"/>
              </a:ext>
            </a:extLst>
          </p:cNvPr>
          <p:cNvSpPr/>
          <p:nvPr/>
        </p:nvSpPr>
        <p:spPr>
          <a:xfrm>
            <a:off x="4954385" y="3607724"/>
            <a:ext cx="149629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30E8AEE-D119-044E-B3FF-29BC96695A4A}"/>
              </a:ext>
            </a:extLst>
          </p:cNvPr>
          <p:cNvSpPr/>
          <p:nvPr/>
        </p:nvSpPr>
        <p:spPr>
          <a:xfrm>
            <a:off x="2679470" y="4216922"/>
            <a:ext cx="149629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50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solidFill>
                  <a:schemeClr val="tx1">
                    <a:lumMod val="75000"/>
                    <a:lumOff val="25000"/>
                  </a:schemeClr>
                </a:solidFill>
              </a:rPr>
              <a:t>A true relative hazard of </a:t>
            </a:r>
            <a:r>
              <a:rPr lang="en-US" sz="4400" b="1" dirty="0">
                <a:solidFill>
                  <a:schemeClr val="tx1">
                    <a:lumMod val="75000"/>
                    <a:lumOff val="25000"/>
                  </a:schemeClr>
                </a:solidFill>
              </a:rPr>
              <a:t>1.0</a:t>
            </a:r>
            <a:r>
              <a:rPr lang="en-US" sz="4400" dirty="0">
                <a:solidFill>
                  <a:schemeClr val="tx1">
                    <a:lumMod val="75000"/>
                    <a:lumOff val="25000"/>
                  </a:schemeClr>
                </a:solidFill>
              </a:rPr>
              <a:t> could be misrepresented as </a:t>
            </a:r>
            <a:r>
              <a:rPr lang="en-US" sz="4400" b="1" dirty="0">
                <a:solidFill>
                  <a:schemeClr val="tx1">
                    <a:lumMod val="75000"/>
                    <a:lumOff val="25000"/>
                  </a:schemeClr>
                </a:solidFill>
              </a:rPr>
              <a:t>1.21</a:t>
            </a:r>
            <a:r>
              <a:rPr lang="en-US" sz="4400" dirty="0">
                <a:solidFill>
                  <a:schemeClr val="tx1">
                    <a:lumMod val="75000"/>
                    <a:lumOff val="25000"/>
                  </a:schemeClr>
                </a:solidFill>
              </a:rPr>
              <a:t> if a missing covariate that simultaneously increased the </a:t>
            </a:r>
            <a:r>
              <a:rPr lang="en-US" sz="4400" b="1" dirty="0">
                <a:solidFill>
                  <a:schemeClr val="tx1">
                    <a:lumMod val="75000"/>
                    <a:lumOff val="25000"/>
                  </a:schemeClr>
                </a:solidFill>
              </a:rPr>
              <a:t>risk of death 3-fold </a:t>
            </a:r>
            <a:r>
              <a:rPr lang="en-US" sz="4400" dirty="0">
                <a:solidFill>
                  <a:schemeClr val="tx1">
                    <a:lumMod val="75000"/>
                    <a:lumOff val="25000"/>
                  </a:schemeClr>
                </a:solidFill>
              </a:rPr>
              <a:t>and the </a:t>
            </a:r>
            <a:r>
              <a:rPr lang="en-US" sz="4400" b="1" dirty="0">
                <a:solidFill>
                  <a:schemeClr val="accent1"/>
                </a:solidFill>
              </a:rPr>
              <a:t>probability of RHC 3-fold (with a prevalence among those with RHC of 0.175 and a prevalence among those without of 0.058)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
        <p:nvSpPr>
          <p:cNvPr id="7" name="Rounded Rectangle 6">
            <a:extLst>
              <a:ext uri="{FF2B5EF4-FFF2-40B4-BE49-F238E27FC236}">
                <a16:creationId xmlns:a16="http://schemas.microsoft.com/office/drawing/2014/main" id="{7F8272D8-310B-D149-9992-A71759CAA35D}"/>
              </a:ext>
            </a:extLst>
          </p:cNvPr>
          <p:cNvSpPr/>
          <p:nvPr/>
        </p:nvSpPr>
        <p:spPr>
          <a:xfrm>
            <a:off x="838200" y="4683422"/>
            <a:ext cx="1543493"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1CA4F79-96E1-F641-83BB-999160D6775D}"/>
              </a:ext>
            </a:extLst>
          </p:cNvPr>
          <p:cNvSpPr/>
          <p:nvPr/>
        </p:nvSpPr>
        <p:spPr>
          <a:xfrm>
            <a:off x="1394073" y="5198037"/>
            <a:ext cx="1561779"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22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solidFill>
                  <a:schemeClr val="accent1"/>
                </a:solidFill>
              </a:rPr>
              <a:t> </a:t>
            </a:r>
            <a:r>
              <a:rPr lang="en-US" sz="4400" dirty="0"/>
              <a:t>if a missing covariate that simultaneously increased the </a:t>
            </a:r>
            <a:r>
              <a:rPr lang="en-US" sz="4400" b="1" dirty="0">
                <a:solidFill>
                  <a:schemeClr val="accent1"/>
                </a:solidFill>
              </a:rPr>
              <a:t>risk of death 3-fold</a:t>
            </a:r>
            <a:r>
              <a:rPr lang="en-US" sz="4400" b="1" dirty="0"/>
              <a:t> </a:t>
            </a:r>
            <a:r>
              <a:rPr lang="en-US" sz="4400" dirty="0"/>
              <a:t>and the </a:t>
            </a:r>
            <a:r>
              <a:rPr lang="en-US" sz="4400" b="1" dirty="0">
                <a:solidFill>
                  <a:schemeClr val="accent1"/>
                </a:solidFill>
              </a:rPr>
              <a:t>probability of RHC 3-fold </a:t>
            </a:r>
            <a:r>
              <a:rPr lang="en-US" sz="4400" b="1" dirty="0"/>
              <a:t>(with a prevalence among those with RHC of 0.175 and a prevalence among those without of 0.058)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Tree>
    <p:extLst>
      <p:ext uri="{BB962C8B-B14F-4D97-AF65-F5344CB8AC3E}">
        <p14:creationId xmlns:p14="http://schemas.microsoft.com/office/powerpoint/2010/main" val="39673384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solidFill>
                  <a:schemeClr val="tx1">
                    <a:lumMod val="75000"/>
                    <a:lumOff val="25000"/>
                  </a:schemeClr>
                </a:solidFill>
              </a:rPr>
              <a:t>A true relative hazard of </a:t>
            </a:r>
            <a:r>
              <a:rPr lang="en-US" sz="4400" b="1" dirty="0">
                <a:solidFill>
                  <a:schemeClr val="tx1">
                    <a:lumMod val="75000"/>
                    <a:lumOff val="25000"/>
                  </a:schemeClr>
                </a:solidFill>
              </a:rPr>
              <a:t>1.0</a:t>
            </a:r>
            <a:r>
              <a:rPr lang="en-US" sz="4400" dirty="0">
                <a:solidFill>
                  <a:schemeClr val="tx1">
                    <a:lumMod val="75000"/>
                    <a:lumOff val="25000"/>
                  </a:schemeClr>
                </a:solidFill>
              </a:rPr>
              <a:t> could be misrepresented as </a:t>
            </a:r>
            <a:r>
              <a:rPr lang="en-US" sz="4400" b="1" dirty="0">
                <a:solidFill>
                  <a:schemeClr val="tx1">
                    <a:lumMod val="75000"/>
                    <a:lumOff val="25000"/>
                  </a:schemeClr>
                </a:solidFill>
              </a:rPr>
              <a:t>1.21</a:t>
            </a:r>
            <a:r>
              <a:rPr lang="en-US" sz="4400" dirty="0">
                <a:solidFill>
                  <a:schemeClr val="tx1">
                    <a:lumMod val="75000"/>
                    <a:lumOff val="25000"/>
                  </a:schemeClr>
                </a:solidFill>
              </a:rPr>
              <a:t> if a missing covariate that simultaneously increased the </a:t>
            </a:r>
            <a:r>
              <a:rPr lang="en-US" sz="4400" b="1" dirty="0">
                <a:solidFill>
                  <a:schemeClr val="tx1">
                    <a:lumMod val="75000"/>
                    <a:lumOff val="25000"/>
                  </a:schemeClr>
                </a:solidFill>
              </a:rPr>
              <a:t>risk of death 1.35-fold </a:t>
            </a:r>
            <a:r>
              <a:rPr lang="en-US" sz="4400" dirty="0">
                <a:solidFill>
                  <a:schemeClr val="tx1">
                    <a:lumMod val="75000"/>
                    <a:lumOff val="25000"/>
                  </a:schemeClr>
                </a:solidFill>
              </a:rPr>
              <a:t>and the </a:t>
            </a:r>
            <a:r>
              <a:rPr lang="en-US" sz="4400" b="1" dirty="0">
                <a:solidFill>
                  <a:schemeClr val="accent1"/>
                </a:solidFill>
              </a:rPr>
              <a:t>probability of RHC 3-fold (with a prevalence among those with RHC of 1 and a prevalence among those without of 1/3)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
        <p:nvSpPr>
          <p:cNvPr id="9" name="Rounded Rectangle 8">
            <a:extLst>
              <a:ext uri="{FF2B5EF4-FFF2-40B4-BE49-F238E27FC236}">
                <a16:creationId xmlns:a16="http://schemas.microsoft.com/office/drawing/2014/main" id="{7A0E6075-0A4C-6B42-B2A6-0ACB7F87CF86}"/>
              </a:ext>
            </a:extLst>
          </p:cNvPr>
          <p:cNvSpPr/>
          <p:nvPr/>
        </p:nvSpPr>
        <p:spPr>
          <a:xfrm>
            <a:off x="1332743" y="4619627"/>
            <a:ext cx="666178"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8BF1ACC-CF3C-FC42-B926-603084E24882}"/>
              </a:ext>
            </a:extLst>
          </p:cNvPr>
          <p:cNvSpPr/>
          <p:nvPr/>
        </p:nvSpPr>
        <p:spPr>
          <a:xfrm>
            <a:off x="893778" y="5156839"/>
            <a:ext cx="1083878"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033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lumMod val="75000"/>
                                </a:schemeClr>
                              </a:solidFill>
                              <a:latin typeface="Cambria Math" panose="02040503050406030204" pitchFamily="18" charset="0"/>
                            </a:rPr>
                          </m:ctrlPr>
                        </m:fPr>
                        <m:num>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𝑌</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lumMod val="75000"/>
                            </a:schemeClr>
                          </a:solidFill>
                          <a:latin typeface="Cambria Math" panose="02040503050406030204" pitchFamily="18" charset="0"/>
                        </a:rPr>
                        <m:t>−</m:t>
                      </m:r>
                      <m:f>
                        <m:fPr>
                          <m:ctrlPr>
                            <a:rPr lang="en-US" sz="6600" b="0" i="1" smtClean="0">
                              <a:solidFill>
                                <a:schemeClr val="bg1">
                                  <a:lumMod val="75000"/>
                                </a:schemeClr>
                              </a:solidFill>
                              <a:latin typeface="Cambria Math" panose="02040503050406030204" pitchFamily="18" charset="0"/>
                            </a:rPr>
                          </m:ctrlPr>
                        </m:fPr>
                        <m:num>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𝑌</m:t>
                                  </m:r>
                                </m:e>
                                <m:sub>
                                  <m:r>
                                    <a:rPr lang="en-US" sz="6600" b="0" i="1" smtClean="0">
                                      <a:solidFill>
                                        <a:schemeClr val="bg1">
                                          <a:lumMod val="75000"/>
                                        </a:schemeClr>
                                      </a:solidFill>
                                      <a:latin typeface="Cambria Math" panose="02040503050406030204" pitchFamily="18" charset="0"/>
                                    </a:rPr>
                                    <m:t>𝑖</m:t>
                                  </m:r>
                                </m:sub>
                              </m:sSub>
                              <m:d>
                                <m:dPr>
                                  <m:ctrlPr>
                                    <a:rPr lang="en-US" sz="6600" b="0" i="1" smtClean="0">
                                      <a:solidFill>
                                        <a:schemeClr val="bg1">
                                          <a:lumMod val="75000"/>
                                        </a:schemeClr>
                                      </a:solidFill>
                                      <a:latin typeface="Cambria Math" panose="02040503050406030204" pitchFamily="18" charset="0"/>
                                    </a:rPr>
                                  </m:ctrlPr>
                                </m:dPr>
                                <m:e>
                                  <m:r>
                                    <a:rPr lang="en-US" sz="6600" b="0" i="1" smtClean="0">
                                      <a:solidFill>
                                        <a:schemeClr val="bg1">
                                          <a:lumMod val="75000"/>
                                        </a:schemeClr>
                                      </a:solidFill>
                                      <a:latin typeface="Cambria Math" panose="02040503050406030204" pitchFamily="18" charset="0"/>
                                    </a:rPr>
                                    <m:t>1−</m:t>
                                  </m:r>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lumMod val="75000"/>
                                    </a:schemeClr>
                                  </a:solidFill>
                                  <a:latin typeface="Cambria Math" panose="02040503050406030204" pitchFamily="18" charset="0"/>
                                </a:rPr>
                              </m:ctrlPr>
                            </m:naryPr>
                            <m:sub>
                              <m:r>
                                <a:rPr lang="en-US" sz="6600" b="0" i="1" smtClean="0">
                                  <a:solidFill>
                                    <a:schemeClr val="bg1">
                                      <a:lumMod val="75000"/>
                                    </a:schemeClr>
                                  </a:solidFill>
                                  <a:latin typeface="Cambria Math" panose="02040503050406030204" pitchFamily="18" charset="0"/>
                                </a:rPr>
                                <m:t>𝑖</m:t>
                              </m:r>
                              <m:r>
                                <a:rPr lang="en-US" sz="6600" b="0" i="1" smtClean="0">
                                  <a:solidFill>
                                    <a:schemeClr val="bg1">
                                      <a:lumMod val="75000"/>
                                    </a:schemeClr>
                                  </a:solidFill>
                                  <a:latin typeface="Cambria Math" panose="02040503050406030204" pitchFamily="18" charset="0"/>
                                </a:rPr>
                                <m:t>=1</m:t>
                              </m:r>
                            </m:sub>
                            <m:sup>
                              <m:r>
                                <a:rPr lang="en-US" sz="6600" b="0" i="1" smtClean="0">
                                  <a:solidFill>
                                    <a:schemeClr val="bg1">
                                      <a:lumMod val="75000"/>
                                    </a:schemeClr>
                                  </a:solidFill>
                                  <a:latin typeface="Cambria Math" panose="02040503050406030204" pitchFamily="18" charset="0"/>
                                </a:rPr>
                                <m:t>𝑛</m:t>
                              </m:r>
                            </m:sup>
                            <m:e>
                              <m:d>
                                <m:dPr>
                                  <m:ctrlPr>
                                    <a:rPr lang="en-US" sz="6600" b="0" i="1" smtClean="0">
                                      <a:solidFill>
                                        <a:schemeClr val="bg1">
                                          <a:lumMod val="75000"/>
                                        </a:schemeClr>
                                      </a:solidFill>
                                      <a:latin typeface="Cambria Math" panose="02040503050406030204" pitchFamily="18" charset="0"/>
                                    </a:rPr>
                                  </m:ctrlPr>
                                </m:dPr>
                                <m:e>
                                  <m:r>
                                    <a:rPr lang="en-US" sz="6600" b="0" i="1" smtClean="0">
                                      <a:solidFill>
                                        <a:schemeClr val="bg1">
                                          <a:lumMod val="75000"/>
                                        </a:schemeClr>
                                      </a:solidFill>
                                      <a:latin typeface="Cambria Math" panose="02040503050406030204" pitchFamily="18" charset="0"/>
                                    </a:rPr>
                                    <m:t>1−</m:t>
                                  </m:r>
                                  <m:sSub>
                                    <m:sSubPr>
                                      <m:ctrlPr>
                                        <a:rPr lang="en-US" sz="6600" b="0" i="1" smtClean="0">
                                          <a:solidFill>
                                            <a:schemeClr val="bg1">
                                              <a:lumMod val="75000"/>
                                            </a:schemeClr>
                                          </a:solidFill>
                                          <a:latin typeface="Cambria Math" panose="02040503050406030204" pitchFamily="18" charset="0"/>
                                        </a:rPr>
                                      </m:ctrlPr>
                                    </m:sSubPr>
                                    <m:e>
                                      <m:r>
                                        <a:rPr lang="en-US" sz="6600" b="0" i="1" smtClean="0">
                                          <a:solidFill>
                                            <a:schemeClr val="bg1">
                                              <a:lumMod val="75000"/>
                                            </a:schemeClr>
                                          </a:solidFill>
                                          <a:latin typeface="Cambria Math" panose="02040503050406030204" pitchFamily="18" charset="0"/>
                                        </a:rPr>
                                        <m:t>𝑍</m:t>
                                      </m:r>
                                    </m:e>
                                    <m:sub>
                                      <m:r>
                                        <a:rPr lang="en-US" sz="6600" b="0" i="1" smtClean="0">
                                          <a:solidFill>
                                            <a:schemeClr val="bg1">
                                              <a:lumMod val="75000"/>
                                            </a:schemeClr>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7047684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t> if a missing covariate that simultaneously increased the </a:t>
            </a:r>
            <a:r>
              <a:rPr lang="en-US" sz="4400" b="1" dirty="0">
                <a:solidFill>
                  <a:schemeClr val="accent1"/>
                </a:solidFill>
              </a:rPr>
              <a:t>risk of death 1.35-fold </a:t>
            </a:r>
            <a:r>
              <a:rPr lang="en-US" sz="4400" dirty="0"/>
              <a:t>and the </a:t>
            </a:r>
            <a:r>
              <a:rPr lang="en-US" sz="4400" b="1" dirty="0">
                <a:solidFill>
                  <a:schemeClr val="accent1"/>
                </a:solidFill>
              </a:rPr>
              <a:t>probability of RHC 3-fold </a:t>
            </a:r>
            <a:r>
              <a:rPr lang="en-US" sz="4400" b="1" dirty="0"/>
              <a:t>(with a prevalence among those with RHC of 1 and a prevalence among those without of 1/3)</a:t>
            </a:r>
            <a:r>
              <a:rPr lang="en-US" sz="4400" b="1" dirty="0">
                <a:solidFill>
                  <a:schemeClr val="accent1"/>
                </a:solidFill>
              </a:rPr>
              <a:t>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4" name="Rounded Rectangle 3">
            <a:extLst>
              <a:ext uri="{FF2B5EF4-FFF2-40B4-BE49-F238E27FC236}">
                <a16:creationId xmlns:a16="http://schemas.microsoft.com/office/drawing/2014/main" id="{9A2B0900-89C6-CA44-B1E7-B5DC879C98AD}"/>
              </a:ext>
            </a:extLst>
          </p:cNvPr>
          <p:cNvSpPr/>
          <p:nvPr/>
        </p:nvSpPr>
        <p:spPr>
          <a:xfrm>
            <a:off x="2310938" y="3507971"/>
            <a:ext cx="2167756"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EC0F5B-E42A-FD44-A505-FD5E8E46AA60}"/>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Tree>
    <p:extLst>
      <p:ext uri="{BB962C8B-B14F-4D97-AF65-F5344CB8AC3E}">
        <p14:creationId xmlns:p14="http://schemas.microsoft.com/office/powerpoint/2010/main" val="35094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(2017)</a:t>
            </a:r>
          </a:p>
        </p:txBody>
      </p:sp>
    </p:spTree>
    <p:extLst>
      <p:ext uri="{BB962C8B-B14F-4D97-AF65-F5344CB8AC3E}">
        <p14:creationId xmlns:p14="http://schemas.microsoft.com/office/powerpoint/2010/main" val="1242676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lstStyle/>
          <a:p>
            <a:pPr marL="0" indent="0">
              <a:buNone/>
            </a:pPr>
            <a:r>
              <a:rPr lang="en-US" sz="4400" dirty="0"/>
              <a:t>A true relative hazard of </a:t>
            </a:r>
            <a:r>
              <a:rPr lang="en-US" sz="4400" b="1" dirty="0">
                <a:solidFill>
                  <a:schemeClr val="accent1"/>
                </a:solidFill>
              </a:rPr>
              <a:t>1.0</a:t>
            </a:r>
            <a:r>
              <a:rPr lang="en-US" sz="4400" dirty="0"/>
              <a:t> could be misrepresented as </a:t>
            </a:r>
            <a:r>
              <a:rPr lang="en-US" sz="4400" b="1" dirty="0">
                <a:solidFill>
                  <a:schemeClr val="accent1"/>
                </a:solidFill>
              </a:rPr>
              <a:t>1.21</a:t>
            </a:r>
            <a:r>
              <a:rPr lang="en-US" sz="4400" dirty="0"/>
              <a:t> if a missing covariate that simultaneously increased the </a:t>
            </a:r>
            <a:r>
              <a:rPr lang="en-US" sz="4400" b="1" dirty="0">
                <a:solidFill>
                  <a:schemeClr val="accent1"/>
                </a:solidFill>
              </a:rPr>
              <a:t>risk of death 1.71-fold </a:t>
            </a:r>
            <a:r>
              <a:rPr lang="en-US" sz="4400" dirty="0"/>
              <a:t>and the </a:t>
            </a:r>
            <a:r>
              <a:rPr lang="en-US" sz="4400" b="1" dirty="0">
                <a:solidFill>
                  <a:schemeClr val="accent1"/>
                </a:solidFill>
              </a:rPr>
              <a:t>probability of RHC 1.71-fold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6" name="Rectangle 5">
            <a:extLst>
              <a:ext uri="{FF2B5EF4-FFF2-40B4-BE49-F238E27FC236}">
                <a16:creationId xmlns:a16="http://schemas.microsoft.com/office/drawing/2014/main" id="{241168FE-F1A1-874B-8D72-662034B944AC}"/>
              </a:ext>
            </a:extLst>
          </p:cNvPr>
          <p:cNvSpPr/>
          <p:nvPr/>
        </p:nvSpPr>
        <p:spPr>
          <a:xfrm>
            <a:off x="10475664" y="4959180"/>
            <a:ext cx="463588" cy="861774"/>
          </a:xfrm>
          <a:prstGeom prst="rect">
            <a:avLst/>
          </a:prstGeom>
        </p:spPr>
        <p:txBody>
          <a:bodyPr wrap="none">
            <a:spAutoFit/>
          </a:bodyPr>
          <a:lstStyle/>
          <a:p>
            <a:r>
              <a:rPr lang="en-US" sz="5000" b="1" dirty="0">
                <a:solidFill>
                  <a:schemeClr val="bg1"/>
                </a:solidFill>
              </a:rPr>
              <a:t>”</a:t>
            </a:r>
          </a:p>
        </p:txBody>
      </p:sp>
      <p:sp>
        <p:nvSpPr>
          <p:cNvPr id="7" name="Rounded Rectangle 6">
            <a:extLst>
              <a:ext uri="{FF2B5EF4-FFF2-40B4-BE49-F238E27FC236}">
                <a16:creationId xmlns:a16="http://schemas.microsoft.com/office/drawing/2014/main" id="{DC86AC01-3BBC-A343-A919-A7BCFFC61A8D}"/>
              </a:ext>
            </a:extLst>
          </p:cNvPr>
          <p:cNvSpPr/>
          <p:nvPr/>
        </p:nvSpPr>
        <p:spPr>
          <a:xfrm>
            <a:off x="4954385" y="3607724"/>
            <a:ext cx="230483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8BA4D13-3484-834F-A59F-6B1B54C001A3}"/>
              </a:ext>
            </a:extLst>
          </p:cNvPr>
          <p:cNvSpPr/>
          <p:nvPr/>
        </p:nvSpPr>
        <p:spPr>
          <a:xfrm>
            <a:off x="5324668" y="4260911"/>
            <a:ext cx="2304831" cy="698269"/>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39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54A-2696-5644-9C51-0B139D40233A}"/>
              </a:ext>
            </a:extLst>
          </p:cNvPr>
          <p:cNvSpPr>
            <a:spLocks noGrp="1"/>
          </p:cNvSpPr>
          <p:nvPr>
            <p:ph type="title"/>
          </p:nvPr>
        </p:nvSpPr>
        <p:spPr/>
        <p:txBody>
          <a:bodyPr/>
          <a:lstStyle/>
          <a:p>
            <a:r>
              <a:rPr lang="en-US" dirty="0"/>
              <a:t>Right heart catheterization</a:t>
            </a:r>
          </a:p>
        </p:txBody>
      </p:sp>
      <p:sp>
        <p:nvSpPr>
          <p:cNvPr id="3" name="Content Placeholder 2">
            <a:extLst>
              <a:ext uri="{FF2B5EF4-FFF2-40B4-BE49-F238E27FC236}">
                <a16:creationId xmlns:a16="http://schemas.microsoft.com/office/drawing/2014/main" id="{8E3FDB27-8B6D-AE4A-8B5E-B0FC6DA785AB}"/>
              </a:ext>
            </a:extLst>
          </p:cNvPr>
          <p:cNvSpPr>
            <a:spLocks noGrp="1"/>
          </p:cNvSpPr>
          <p:nvPr>
            <p:ph idx="1"/>
          </p:nvPr>
        </p:nvSpPr>
        <p:spPr/>
        <p:txBody>
          <a:bodyPr>
            <a:normAutofit fontScale="92500"/>
          </a:bodyPr>
          <a:lstStyle/>
          <a:p>
            <a:pPr marL="0" indent="0">
              <a:buNone/>
            </a:pPr>
            <a:r>
              <a:rPr lang="en-US" sz="4400" dirty="0">
                <a:solidFill>
                  <a:schemeClr val="tx1">
                    <a:lumMod val="75000"/>
                    <a:lumOff val="25000"/>
                  </a:schemeClr>
                </a:solidFill>
              </a:rPr>
              <a:t>A true relative hazard of </a:t>
            </a:r>
            <a:r>
              <a:rPr lang="en-US" sz="4400" b="1" dirty="0">
                <a:solidFill>
                  <a:schemeClr val="tx1">
                    <a:lumMod val="75000"/>
                    <a:lumOff val="25000"/>
                  </a:schemeClr>
                </a:solidFill>
              </a:rPr>
              <a:t>1.0</a:t>
            </a:r>
            <a:r>
              <a:rPr lang="en-US" sz="4400" dirty="0">
                <a:solidFill>
                  <a:schemeClr val="tx1">
                    <a:lumMod val="75000"/>
                    <a:lumOff val="25000"/>
                  </a:schemeClr>
                </a:solidFill>
              </a:rPr>
              <a:t> could be misrepresented as </a:t>
            </a:r>
            <a:r>
              <a:rPr lang="en-US" sz="4400" b="1" dirty="0">
                <a:solidFill>
                  <a:schemeClr val="tx1">
                    <a:lumMod val="75000"/>
                    <a:lumOff val="25000"/>
                  </a:schemeClr>
                </a:solidFill>
              </a:rPr>
              <a:t>1.21</a:t>
            </a:r>
            <a:r>
              <a:rPr lang="en-US" sz="4400" dirty="0">
                <a:solidFill>
                  <a:schemeClr val="tx1">
                    <a:lumMod val="75000"/>
                    <a:lumOff val="25000"/>
                  </a:schemeClr>
                </a:solidFill>
              </a:rPr>
              <a:t> if a missing covariate that simultaneously increased the </a:t>
            </a:r>
            <a:r>
              <a:rPr lang="en-US" sz="4400" b="1" dirty="0">
                <a:solidFill>
                  <a:schemeClr val="tx1">
                    <a:lumMod val="75000"/>
                    <a:lumOff val="25000"/>
                  </a:schemeClr>
                </a:solidFill>
              </a:rPr>
              <a:t>risk of death 1.71-fold </a:t>
            </a:r>
            <a:r>
              <a:rPr lang="en-US" sz="4400" dirty="0">
                <a:solidFill>
                  <a:schemeClr val="tx1">
                    <a:lumMod val="75000"/>
                    <a:lumOff val="25000"/>
                  </a:schemeClr>
                </a:solidFill>
              </a:rPr>
              <a:t>and the </a:t>
            </a:r>
            <a:r>
              <a:rPr lang="en-US" sz="4400" b="1" dirty="0">
                <a:solidFill>
                  <a:schemeClr val="accent1"/>
                </a:solidFill>
              </a:rPr>
              <a:t>probability of RHC 1.71-fold (with a prevalence among those with RHC of 1 and a prevalence among those without of 0.58) </a:t>
            </a:r>
            <a:r>
              <a:rPr lang="en-US" sz="4400" dirty="0"/>
              <a:t>was not accounted for.</a:t>
            </a:r>
          </a:p>
          <a:p>
            <a:pPr marL="0" indent="0">
              <a:buNone/>
            </a:pPr>
            <a:endParaRPr lang="en-US" dirty="0"/>
          </a:p>
        </p:txBody>
      </p:sp>
      <p:sp>
        <p:nvSpPr>
          <p:cNvPr id="5" name="Rectangle 4">
            <a:extLst>
              <a:ext uri="{FF2B5EF4-FFF2-40B4-BE49-F238E27FC236}">
                <a16:creationId xmlns:a16="http://schemas.microsoft.com/office/drawing/2014/main" id="{6D8CCAB3-3FCC-9045-90AC-8E0D6A77A3FC}"/>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7" name="Rectangle 6">
            <a:extLst>
              <a:ext uri="{FF2B5EF4-FFF2-40B4-BE49-F238E27FC236}">
                <a16:creationId xmlns:a16="http://schemas.microsoft.com/office/drawing/2014/main" id="{A5EC0F5B-E42A-FD44-A505-FD5E8E46AA60}"/>
              </a:ext>
            </a:extLst>
          </p:cNvPr>
          <p:cNvSpPr/>
          <p:nvPr/>
        </p:nvSpPr>
        <p:spPr>
          <a:xfrm>
            <a:off x="10527577" y="5315189"/>
            <a:ext cx="463588" cy="861774"/>
          </a:xfrm>
          <a:prstGeom prst="rect">
            <a:avLst/>
          </a:prstGeom>
        </p:spPr>
        <p:txBody>
          <a:bodyPr wrap="none">
            <a:spAutoFit/>
          </a:bodyPr>
          <a:lstStyle/>
          <a:p>
            <a:r>
              <a:rPr lang="en-US" sz="5000" b="1" dirty="0">
                <a:solidFill>
                  <a:schemeClr val="bg1"/>
                </a:solidFill>
              </a:rPr>
              <a:t>”</a:t>
            </a:r>
          </a:p>
        </p:txBody>
      </p:sp>
      <p:sp>
        <p:nvSpPr>
          <p:cNvPr id="8" name="Rounded Rectangle 7">
            <a:extLst>
              <a:ext uri="{FF2B5EF4-FFF2-40B4-BE49-F238E27FC236}">
                <a16:creationId xmlns:a16="http://schemas.microsoft.com/office/drawing/2014/main" id="{8075884B-B749-F74B-BAD7-CCBEED0CAFC4}"/>
              </a:ext>
            </a:extLst>
          </p:cNvPr>
          <p:cNvSpPr/>
          <p:nvPr/>
        </p:nvSpPr>
        <p:spPr>
          <a:xfrm>
            <a:off x="2431255" y="4683422"/>
            <a:ext cx="652187"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8F99C65-74E7-884A-8633-6923D388DB4F}"/>
              </a:ext>
            </a:extLst>
          </p:cNvPr>
          <p:cNvSpPr/>
          <p:nvPr/>
        </p:nvSpPr>
        <p:spPr>
          <a:xfrm>
            <a:off x="3211033" y="5156839"/>
            <a:ext cx="1275907" cy="63176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72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Adjusted E-value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0"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36982345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3200" dirty="0"/>
              <a:t>We chose 20 covariates for demonstration purposes </a:t>
            </a:r>
          </a:p>
          <a:p>
            <a:pPr lvl="1"/>
            <a:r>
              <a:rPr lang="en-US" sz="2800" dirty="0"/>
              <a:t>demographics</a:t>
            </a:r>
          </a:p>
          <a:p>
            <a:pPr lvl="1"/>
            <a:r>
              <a:rPr lang="en-US" sz="2800" dirty="0"/>
              <a:t>comorbidities</a:t>
            </a:r>
          </a:p>
          <a:p>
            <a:pPr lvl="1"/>
            <a:r>
              <a:rPr lang="en-US" sz="2800" dirty="0"/>
              <a:t>physiological measurements</a:t>
            </a:r>
          </a:p>
          <a:p>
            <a:pPr lvl="1"/>
            <a:r>
              <a:rPr lang="en-US" sz="2800" dirty="0"/>
              <a:t>diagnosis categories</a:t>
            </a:r>
          </a:p>
          <a:p>
            <a:pPr lvl="1"/>
            <a:r>
              <a:rPr lang="en-US" sz="2800" dirty="0"/>
              <a:t>APACHE score</a:t>
            </a:r>
          </a:p>
          <a:p>
            <a:pPr lvl="1"/>
            <a:r>
              <a:rPr lang="en-US" sz="2800" dirty="0"/>
              <a:t>SUPPORT (probability of surviving 2 months)</a:t>
            </a:r>
          </a:p>
          <a:p>
            <a:pPr lvl="1"/>
            <a:r>
              <a:rPr lang="en-US" sz="2800" dirty="0"/>
              <a:t>DNR status on day 1</a:t>
            </a:r>
          </a:p>
        </p:txBody>
      </p:sp>
      <p:sp>
        <p:nvSpPr>
          <p:cNvPr id="5" name="TextBox 4">
            <a:extLst>
              <a:ext uri="{FF2B5EF4-FFF2-40B4-BE49-F238E27FC236}">
                <a16:creationId xmlns:a16="http://schemas.microsoft.com/office/drawing/2014/main" id="{D6E56FF9-E38B-7940-9FDB-7A6B6577CF3A}"/>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Connors et al (1996)</a:t>
            </a:r>
          </a:p>
        </p:txBody>
      </p:sp>
    </p:spTree>
    <p:extLst>
      <p:ext uri="{BB962C8B-B14F-4D97-AF65-F5344CB8AC3E}">
        <p14:creationId xmlns:p14="http://schemas.microsoft.com/office/powerpoint/2010/main" val="401232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2136-C05A-FC49-90A4-96FF216CB055}"/>
              </a:ext>
            </a:extLst>
          </p:cNvPr>
          <p:cNvSpPr>
            <a:spLocks noGrp="1"/>
          </p:cNvSpPr>
          <p:nvPr>
            <p:ph type="title"/>
          </p:nvPr>
        </p:nvSpPr>
        <p:spPr/>
        <p:txBody>
          <a:bodyPr/>
          <a:lstStyle/>
          <a:p>
            <a:r>
              <a:rPr lang="en-US" dirty="0"/>
              <a:t>Right Heart Catheterization </a:t>
            </a:r>
            <a:r>
              <a:rPr lang="en-US" dirty="0">
                <a:solidFill>
                  <a:schemeClr val="accent1"/>
                </a:solidFill>
              </a:rPr>
              <a:t>data</a:t>
            </a:r>
          </a:p>
        </p:txBody>
      </p:sp>
      <p:sp>
        <p:nvSpPr>
          <p:cNvPr id="3" name="Content Placeholder 2">
            <a:extLst>
              <a:ext uri="{FF2B5EF4-FFF2-40B4-BE49-F238E27FC236}">
                <a16:creationId xmlns:a16="http://schemas.microsoft.com/office/drawing/2014/main" id="{5E31A4D4-00CB-CA47-92DE-7ECAD02D441E}"/>
              </a:ext>
            </a:extLst>
          </p:cNvPr>
          <p:cNvSpPr>
            <a:spLocks noGrp="1"/>
          </p:cNvSpPr>
          <p:nvPr>
            <p:ph idx="1"/>
          </p:nvPr>
        </p:nvSpPr>
        <p:spPr/>
        <p:txBody>
          <a:bodyPr>
            <a:normAutofit/>
          </a:bodyPr>
          <a:lstStyle/>
          <a:p>
            <a:r>
              <a:rPr lang="en-US" sz="4000" dirty="0"/>
              <a:t>Fit a propensity score model</a:t>
            </a:r>
          </a:p>
          <a:p>
            <a:r>
              <a:rPr lang="en-US" sz="4000" dirty="0"/>
              <a:t>Use ATO weights</a:t>
            </a:r>
          </a:p>
          <a:p>
            <a:r>
              <a:rPr lang="en-US" sz="4000" dirty="0"/>
              <a:t>Fit weighted cox model for 30 day survival</a:t>
            </a:r>
            <a:endParaRPr lang="en-US" dirty="0"/>
          </a:p>
        </p:txBody>
      </p:sp>
    </p:spTree>
    <p:extLst>
      <p:ext uri="{BB962C8B-B14F-4D97-AF65-F5344CB8AC3E}">
        <p14:creationId xmlns:p14="http://schemas.microsoft.com/office/powerpoint/2010/main" val="5541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3E07567-03F1-7E4C-82E7-C5961D8E3005}"/>
              </a:ext>
            </a:extLst>
          </p:cNvPr>
          <p:cNvGrpSpPr/>
          <p:nvPr/>
        </p:nvGrpSpPr>
        <p:grpSpPr>
          <a:xfrm>
            <a:off x="490352" y="822231"/>
            <a:ext cx="11287495" cy="4691362"/>
            <a:chOff x="341857" y="705853"/>
            <a:chExt cx="11287495" cy="4691362"/>
          </a:xfrm>
        </p:grpSpPr>
        <p:pic>
          <p:nvPicPr>
            <p:cNvPr id="8" name="Picture 7">
              <a:extLst>
                <a:ext uri="{FF2B5EF4-FFF2-40B4-BE49-F238E27FC236}">
                  <a16:creationId xmlns:a16="http://schemas.microsoft.com/office/drawing/2014/main" id="{9F542D49-66A1-DF4E-8902-A9D2EE29CC0F}"/>
                </a:ext>
              </a:extLst>
            </p:cNvPr>
            <p:cNvPicPr>
              <a:picLocks noChangeAspect="1"/>
            </p:cNvPicPr>
            <p:nvPr/>
          </p:nvPicPr>
          <p:blipFill rotWithShape="1">
            <a:blip r:embed="rId3"/>
            <a:srcRect b="49438"/>
            <a:stretch/>
          </p:blipFill>
          <p:spPr>
            <a:xfrm>
              <a:off x="341857" y="705853"/>
              <a:ext cx="11287495" cy="3962401"/>
            </a:xfrm>
            <a:prstGeom prst="rect">
              <a:avLst/>
            </a:prstGeom>
          </p:spPr>
        </p:pic>
        <p:pic>
          <p:nvPicPr>
            <p:cNvPr id="9" name="Picture 8">
              <a:extLst>
                <a:ext uri="{FF2B5EF4-FFF2-40B4-BE49-F238E27FC236}">
                  <a16:creationId xmlns:a16="http://schemas.microsoft.com/office/drawing/2014/main" id="{589BB869-CBA9-154E-8A25-F8DC929015D8}"/>
                </a:ext>
              </a:extLst>
            </p:cNvPr>
            <p:cNvPicPr>
              <a:picLocks noChangeAspect="1"/>
            </p:cNvPicPr>
            <p:nvPr/>
          </p:nvPicPr>
          <p:blipFill rotWithShape="1">
            <a:blip r:embed="rId3"/>
            <a:srcRect t="90487" b="206"/>
            <a:stretch/>
          </p:blipFill>
          <p:spPr>
            <a:xfrm>
              <a:off x="341857" y="4668254"/>
              <a:ext cx="11283696" cy="728961"/>
            </a:xfrm>
            <a:prstGeom prst="rect">
              <a:avLst/>
            </a:prstGeom>
          </p:spPr>
        </p:pic>
      </p:grpSp>
      <p:sp>
        <p:nvSpPr>
          <p:cNvPr id="5" name="Rounded Rectangle 4">
            <a:extLst>
              <a:ext uri="{FF2B5EF4-FFF2-40B4-BE49-F238E27FC236}">
                <a16:creationId xmlns:a16="http://schemas.microsoft.com/office/drawing/2014/main" id="{78CCC229-B7F9-C04E-AF22-B7C6AF06020E}"/>
              </a:ext>
            </a:extLst>
          </p:cNvPr>
          <p:cNvSpPr/>
          <p:nvPr/>
        </p:nvSpPr>
        <p:spPr>
          <a:xfrm>
            <a:off x="6316213" y="935403"/>
            <a:ext cx="1235242" cy="36896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B742AC0-32A5-D947-9592-A3AA93154559}"/>
              </a:ext>
            </a:extLst>
          </p:cNvPr>
          <p:cNvSpPr/>
          <p:nvPr/>
        </p:nvSpPr>
        <p:spPr>
          <a:xfrm>
            <a:off x="8134075" y="924754"/>
            <a:ext cx="537410" cy="36897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168770-F958-0846-961D-A85052D019D9}"/>
              </a:ext>
            </a:extLst>
          </p:cNvPr>
          <p:cNvSpPr/>
          <p:nvPr/>
        </p:nvSpPr>
        <p:spPr>
          <a:xfrm>
            <a:off x="10291156" y="3973484"/>
            <a:ext cx="615142" cy="482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58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5A302-50F4-6E48-B8A8-8E9EA8A827C9}"/>
              </a:ext>
            </a:extLst>
          </p:cNvPr>
          <p:cNvPicPr>
            <a:picLocks noChangeAspect="1"/>
          </p:cNvPicPr>
          <p:nvPr/>
        </p:nvPicPr>
        <p:blipFill rotWithShape="1">
          <a:blip r:embed="rId3"/>
          <a:srcRect t="46788" b="-34"/>
          <a:stretch/>
        </p:blipFill>
        <p:spPr>
          <a:xfrm>
            <a:off x="490352" y="1266305"/>
            <a:ext cx="11287495" cy="4172989"/>
          </a:xfrm>
          <a:prstGeom prst="rect">
            <a:avLst/>
          </a:prstGeom>
        </p:spPr>
      </p:pic>
      <p:sp>
        <p:nvSpPr>
          <p:cNvPr id="4" name="Rounded Rectangle 3">
            <a:extLst>
              <a:ext uri="{FF2B5EF4-FFF2-40B4-BE49-F238E27FC236}">
                <a16:creationId xmlns:a16="http://schemas.microsoft.com/office/drawing/2014/main" id="{9DFF3FBA-D459-5549-AF66-AF87850A32CD}"/>
              </a:ext>
            </a:extLst>
          </p:cNvPr>
          <p:cNvSpPr/>
          <p:nvPr/>
        </p:nvSpPr>
        <p:spPr>
          <a:xfrm>
            <a:off x="698268" y="3557847"/>
            <a:ext cx="9722099" cy="1323912"/>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2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E85900A-2B22-E64A-9928-27F79CE87D1C}"/>
              </a:ext>
            </a:extLst>
          </p:cNvPr>
          <p:cNvGrpSpPr/>
          <p:nvPr/>
        </p:nvGrpSpPr>
        <p:grpSpPr>
          <a:xfrm>
            <a:off x="490352" y="1028383"/>
            <a:ext cx="11287495" cy="4691363"/>
            <a:chOff x="341857" y="705853"/>
            <a:chExt cx="11287495" cy="4691363"/>
          </a:xfrm>
        </p:grpSpPr>
        <p:pic>
          <p:nvPicPr>
            <p:cNvPr id="17" name="Picture 16">
              <a:extLst>
                <a:ext uri="{FF2B5EF4-FFF2-40B4-BE49-F238E27FC236}">
                  <a16:creationId xmlns:a16="http://schemas.microsoft.com/office/drawing/2014/main" id="{AFD8F2DB-42EF-E64E-AA79-1FE009E60176}"/>
                </a:ext>
              </a:extLst>
            </p:cNvPr>
            <p:cNvPicPr>
              <a:picLocks noChangeAspect="1"/>
            </p:cNvPicPr>
            <p:nvPr/>
          </p:nvPicPr>
          <p:blipFill rotWithShape="1">
            <a:blip r:embed="rId3"/>
            <a:srcRect b="75487"/>
            <a:stretch/>
          </p:blipFill>
          <p:spPr>
            <a:xfrm>
              <a:off x="341857" y="705853"/>
              <a:ext cx="11287495" cy="1920969"/>
            </a:xfrm>
            <a:prstGeom prst="rect">
              <a:avLst/>
            </a:prstGeom>
          </p:spPr>
        </p:pic>
        <p:pic>
          <p:nvPicPr>
            <p:cNvPr id="18" name="Picture 17">
              <a:extLst>
                <a:ext uri="{FF2B5EF4-FFF2-40B4-BE49-F238E27FC236}">
                  <a16:creationId xmlns:a16="http://schemas.microsoft.com/office/drawing/2014/main" id="{A70A3F8B-A42C-764D-BC41-0F4661D08F6B}"/>
                </a:ext>
              </a:extLst>
            </p:cNvPr>
            <p:cNvPicPr>
              <a:picLocks noChangeAspect="1"/>
            </p:cNvPicPr>
            <p:nvPr/>
          </p:nvPicPr>
          <p:blipFill rotWithShape="1">
            <a:blip r:embed="rId3"/>
            <a:srcRect t="64422" b="207"/>
            <a:stretch/>
          </p:blipFill>
          <p:spPr>
            <a:xfrm>
              <a:off x="341857" y="2626822"/>
              <a:ext cx="11283696" cy="2770394"/>
            </a:xfrm>
            <a:prstGeom prst="rect">
              <a:avLst/>
            </a:prstGeom>
          </p:spPr>
        </p:pic>
      </p:grpSp>
      <p:sp>
        <p:nvSpPr>
          <p:cNvPr id="15" name="Rounded Rectangle 14">
            <a:extLst>
              <a:ext uri="{FF2B5EF4-FFF2-40B4-BE49-F238E27FC236}">
                <a16:creationId xmlns:a16="http://schemas.microsoft.com/office/drawing/2014/main" id="{607C9CF8-6BFF-D949-8643-C79AAAAFA37D}"/>
              </a:ext>
            </a:extLst>
          </p:cNvPr>
          <p:cNvSpPr/>
          <p:nvPr/>
        </p:nvSpPr>
        <p:spPr>
          <a:xfrm>
            <a:off x="8196349" y="1143329"/>
            <a:ext cx="545432" cy="370572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0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38964652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normAutofit/>
          </a:bodyPr>
          <a:lstStyle/>
          <a:p>
            <a:r>
              <a:rPr lang="en-US" b="1" dirty="0">
                <a:solidFill>
                  <a:schemeClr val="accent1"/>
                </a:solidFill>
              </a:rPr>
              <a:t>Rearranged </a:t>
            </a:r>
            <a:r>
              <a:rPr lang="en-US" dirty="0"/>
              <a:t>sensitivity analysis formulas to create a tipping point analysis</a:t>
            </a:r>
          </a:p>
          <a:p>
            <a:r>
              <a:rPr lang="en-US" b="1" dirty="0">
                <a:solidFill>
                  <a:schemeClr val="accent1"/>
                </a:solidFill>
              </a:rPr>
              <a:t>Created</a:t>
            </a:r>
            <a:r>
              <a:rPr lang="en-US" dirty="0"/>
              <a:t> </a:t>
            </a:r>
            <a:r>
              <a:rPr lang="en-US" dirty="0" err="1"/>
              <a:t>tipr</a:t>
            </a:r>
            <a:r>
              <a:rPr lang="en-US" dirty="0"/>
              <a:t>, an R package to perform these analysis</a:t>
            </a:r>
          </a:p>
          <a:p>
            <a:r>
              <a:rPr lang="en-US" b="1" dirty="0">
                <a:solidFill>
                  <a:schemeClr val="accent1"/>
                </a:solidFill>
              </a:rPr>
              <a:t>Adjusted </a:t>
            </a:r>
            <a:r>
              <a:rPr lang="en-US" dirty="0"/>
              <a:t>the E-value to allow it to be contextualized</a:t>
            </a:r>
          </a:p>
          <a:p>
            <a:r>
              <a:rPr lang="en-US" b="1" dirty="0">
                <a:solidFill>
                  <a:schemeClr val="accent1"/>
                </a:solidFill>
              </a:rPr>
              <a:t>Demonstrated</a:t>
            </a:r>
            <a:r>
              <a:rPr lang="en-US" dirty="0"/>
              <a:t> how to </a:t>
            </a:r>
            <a:r>
              <a:rPr lang="en-US" b="1" dirty="0">
                <a:solidFill>
                  <a:schemeClr val="accent1"/>
                </a:solidFill>
              </a:rPr>
              <a:t>contextualize</a:t>
            </a:r>
            <a:r>
              <a:rPr lang="en-US" dirty="0"/>
              <a:t> these analyses</a:t>
            </a:r>
            <a:endParaRPr lang="en-US" b="1" dirty="0">
              <a:solidFill>
                <a:schemeClr val="accent1"/>
              </a:solidFill>
            </a:endParaRPr>
          </a:p>
        </p:txBody>
      </p:sp>
    </p:spTree>
    <p:extLst>
      <p:ext uri="{BB962C8B-B14F-4D97-AF65-F5344CB8AC3E}">
        <p14:creationId xmlns:p14="http://schemas.microsoft.com/office/powerpoint/2010/main" val="16392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21598102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Austin, Peter C. 2009. “Balance diagnostics for comparing the distribution of baseline covariates between treatment groups in propensity-score matched samples.” </a:t>
            </a:r>
            <a:r>
              <a:rPr lang="en-US" sz="1600" i="1" dirty="0"/>
              <a:t>Statistics in Medicine</a:t>
            </a:r>
            <a:r>
              <a:rPr lang="en-US" sz="1600" dirty="0"/>
              <a:t> 28 (25): 3083–3107.</a:t>
            </a:r>
          </a:p>
          <a:p>
            <a:pPr marL="0" indent="0">
              <a:buNone/>
            </a:pPr>
            <a:r>
              <a:rPr lang="en-US" sz="1600" dirty="0"/>
              <a:t>Austin, Peter C, and Elizabeth A Stuart. 2015. “Moving towards best practice when using inverse probability of treatment weighting (IPTW) using the propensity score to estimate causal treatment effects in observational studies.” </a:t>
            </a:r>
            <a:r>
              <a:rPr lang="en-US" sz="1600" i="1" dirty="0"/>
              <a:t>Statistics in Medicine</a:t>
            </a:r>
            <a:r>
              <a:rPr lang="en-US" sz="1600" dirty="0"/>
              <a:t> 34 (28): 3661–79.</a:t>
            </a:r>
          </a:p>
          <a:p>
            <a:pPr marL="0" indent="0">
              <a:buNone/>
            </a:pPr>
            <a:r>
              <a:rPr lang="en-US" sz="1600" dirty="0"/>
              <a:t>Bang, </a:t>
            </a:r>
            <a:r>
              <a:rPr lang="en-US" sz="1600" dirty="0" err="1"/>
              <a:t>Heejung</a:t>
            </a:r>
            <a:r>
              <a:rPr lang="en-US" sz="1600" dirty="0"/>
              <a:t>, and James M Robins. 2005. “Doubly Robust Estimation in Missing Data and Causal Inference Models.” </a:t>
            </a:r>
            <a:r>
              <a:rPr lang="en-US" sz="1600" i="1" dirty="0"/>
              <a:t>Biometrics</a:t>
            </a:r>
            <a:r>
              <a:rPr lang="en-US" sz="1600" dirty="0"/>
              <a:t> 61 (4): 962–73.</a:t>
            </a:r>
          </a:p>
          <a:p>
            <a:pPr marL="0" indent="0">
              <a:buNone/>
            </a:pPr>
            <a:r>
              <a:rPr lang="en-US" sz="1600" dirty="0"/>
              <a:t>Belle, G. van. 2011. </a:t>
            </a:r>
            <a:r>
              <a:rPr lang="en-US" sz="1600" i="1" dirty="0"/>
              <a:t>Statistical Rules of Thumb</a:t>
            </a:r>
            <a:r>
              <a:rPr lang="en-US" sz="1600" dirty="0"/>
              <a:t>. Wiley Series in Probability and Statistics. Wiley. </a:t>
            </a:r>
            <a:r>
              <a:rPr lang="en-US" sz="1600" dirty="0">
                <a:hlinkClick r:id="rId2"/>
              </a:rPr>
              <a:t>https://books.google.com/books?id=UaEL-HI6v2YC</a:t>
            </a:r>
            <a:r>
              <a:rPr lang="en-US" sz="1600" dirty="0"/>
              <a:t>.</a:t>
            </a:r>
          </a:p>
          <a:p>
            <a:pPr marL="0" indent="0">
              <a:buNone/>
            </a:pPr>
            <a:r>
              <a:rPr lang="en-US" sz="1600" dirty="0" err="1"/>
              <a:t>Bross</a:t>
            </a:r>
            <a:r>
              <a:rPr lang="en-US" sz="1600" dirty="0"/>
              <a:t>, IDJ. 1966. “Spurious effects from an extraneous variable.” </a:t>
            </a:r>
            <a:r>
              <a:rPr lang="en-US" sz="1600" i="1" dirty="0"/>
              <a:t>Journal of Chronic Diseases</a:t>
            </a:r>
            <a:r>
              <a:rPr lang="en-US" sz="1600" dirty="0"/>
              <a:t>.</a:t>
            </a:r>
          </a:p>
          <a:p>
            <a:pPr marL="0" indent="0">
              <a:buNone/>
            </a:pPr>
            <a:r>
              <a:rPr lang="en-US" sz="1600" dirty="0" err="1"/>
              <a:t>Brumback</a:t>
            </a:r>
            <a:r>
              <a:rPr lang="en-US" sz="1600" dirty="0"/>
              <a:t>, Babette A, Miguel A </a:t>
            </a:r>
            <a:r>
              <a:rPr lang="en-US" sz="1600" dirty="0" err="1"/>
              <a:t>Hernán</a:t>
            </a:r>
            <a:r>
              <a:rPr lang="en-US" sz="1600" dirty="0"/>
              <a:t>, Sebastien J P A </a:t>
            </a:r>
            <a:r>
              <a:rPr lang="en-US" sz="1600" dirty="0" err="1"/>
              <a:t>Haneuse</a:t>
            </a:r>
            <a:r>
              <a:rPr lang="en-US" sz="1600" dirty="0"/>
              <a:t>, and James M Robins. 2004. “Sensitivity analyses for unmeasured confounding assuming a marginal structural model for repeated measures.” </a:t>
            </a:r>
            <a:r>
              <a:rPr lang="en-US" sz="1600" i="1" dirty="0"/>
              <a:t>Statistics in Medicine</a:t>
            </a:r>
            <a:r>
              <a:rPr lang="en-US" sz="1600" dirty="0"/>
              <a:t> 23 (5): 749–67.</a:t>
            </a:r>
          </a:p>
          <a:p>
            <a:pPr marL="0" indent="0">
              <a:buNone/>
            </a:pPr>
            <a:r>
              <a:rPr lang="en-US" sz="1600" dirty="0" err="1"/>
              <a:t>Busso</a:t>
            </a:r>
            <a:r>
              <a:rPr lang="en-US" sz="1600" dirty="0"/>
              <a:t>, Matias, John </a:t>
            </a:r>
            <a:r>
              <a:rPr lang="en-US" sz="1600" dirty="0" err="1"/>
              <a:t>DiNardo</a:t>
            </a:r>
            <a:r>
              <a:rPr lang="en-US" sz="1600" dirty="0"/>
              <a:t>, and Justin McCrary. 2009. “Finite sample properties of semiparametric estimators of average treatment effects.” </a:t>
            </a:r>
            <a:r>
              <a:rPr lang="en-US" sz="1600" i="1" dirty="0"/>
              <a:t>Forthcoming in the Journal of Business and Economic Statistics</a:t>
            </a:r>
            <a:r>
              <a:rPr lang="en-US" sz="1600" dirty="0"/>
              <a:t>.</a:t>
            </a:r>
          </a:p>
        </p:txBody>
      </p:sp>
    </p:spTree>
    <p:extLst>
      <p:ext uri="{BB962C8B-B14F-4D97-AF65-F5344CB8AC3E}">
        <p14:creationId xmlns:p14="http://schemas.microsoft.com/office/powerpoint/2010/main" val="32248284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 2014. “New Evidence on the Finite Sample Properties of Propensity Score Reweighting and Matching Estimators.” </a:t>
            </a:r>
            <a:r>
              <a:rPr lang="en-US" sz="1600" i="1" dirty="0"/>
              <a:t>Review of Economics and Statistics</a:t>
            </a:r>
            <a:r>
              <a:rPr lang="en-US" sz="1600" dirty="0"/>
              <a:t> 96 (5): 885–97.</a:t>
            </a:r>
          </a:p>
          <a:p>
            <a:pPr marL="0" indent="0">
              <a:buNone/>
            </a:pPr>
            <a:r>
              <a:rPr lang="en-US" sz="1600" dirty="0"/>
              <a:t>Connors, A F, T </a:t>
            </a:r>
            <a:r>
              <a:rPr lang="en-US" sz="1600" dirty="0" err="1"/>
              <a:t>Speroff</a:t>
            </a:r>
            <a:r>
              <a:rPr lang="en-US" sz="1600" dirty="0"/>
              <a:t>, N V Dawson, and C Thomas. 1996. “The effectiveness of right heart catheterization in the initial care of critically III patients.” </a:t>
            </a:r>
            <a:r>
              <a:rPr lang="en-US" sz="1600" i="1" dirty="0"/>
              <a:t>Jama</a:t>
            </a:r>
            <a:r>
              <a:rPr lang="en-US" sz="1600" dirty="0"/>
              <a:t>.</a:t>
            </a:r>
          </a:p>
          <a:p>
            <a:pPr marL="0" indent="0">
              <a:buNone/>
            </a:pPr>
            <a:r>
              <a:rPr lang="en-US" sz="1600" dirty="0"/>
              <a:t>Cornfield, J, W </a:t>
            </a:r>
            <a:r>
              <a:rPr lang="en-US" sz="1600" dirty="0" err="1"/>
              <a:t>Haenszel</a:t>
            </a:r>
            <a:r>
              <a:rPr lang="en-US" sz="1600" dirty="0"/>
              <a:t>, E C Hammond, A M </a:t>
            </a:r>
            <a:r>
              <a:rPr lang="en-US" sz="1600" dirty="0" err="1"/>
              <a:t>Lilienfeld</a:t>
            </a:r>
            <a:r>
              <a:rPr lang="en-US" sz="1600" dirty="0"/>
              <a:t>, M B </a:t>
            </a:r>
            <a:r>
              <a:rPr lang="en-US" sz="1600" dirty="0" err="1"/>
              <a:t>Shimkin</a:t>
            </a:r>
            <a:r>
              <a:rPr lang="en-US" sz="1600" dirty="0"/>
              <a:t>, and E L </a:t>
            </a:r>
            <a:r>
              <a:rPr lang="en-US" sz="1600" dirty="0" err="1"/>
              <a:t>Wynder</a:t>
            </a:r>
            <a:r>
              <a:rPr lang="en-US" sz="1600" dirty="0"/>
              <a:t>. 1959. “Smoking and lung cancer: recent evidence and a discussion of some questions.” </a:t>
            </a:r>
            <a:r>
              <a:rPr lang="en-US" sz="1600" i="1" dirty="0"/>
              <a:t>Journal of the National Cancer Institute</a:t>
            </a:r>
            <a:r>
              <a:rPr lang="en-US" sz="1600" dirty="0"/>
              <a:t> 22 (1): 173–203.</a:t>
            </a:r>
          </a:p>
          <a:p>
            <a:pPr marL="0" indent="0">
              <a:buNone/>
            </a:pPr>
            <a:r>
              <a:rPr lang="en-US" sz="1600" dirty="0"/>
              <a:t>Crump, R K, V J </a:t>
            </a:r>
            <a:r>
              <a:rPr lang="en-US" sz="1600" dirty="0" err="1"/>
              <a:t>Hotz</a:t>
            </a:r>
            <a:r>
              <a:rPr lang="en-US" sz="1600" dirty="0"/>
              <a:t>, G W </a:t>
            </a:r>
            <a:r>
              <a:rPr lang="en-US" sz="1600" dirty="0" err="1"/>
              <a:t>Imbens</a:t>
            </a:r>
            <a:r>
              <a:rPr lang="en-US" sz="1600" dirty="0"/>
              <a:t>, and O A </a:t>
            </a:r>
            <a:r>
              <a:rPr lang="en-US" sz="1600" dirty="0" err="1"/>
              <a:t>Mitnik</a:t>
            </a:r>
            <a:r>
              <a:rPr lang="en-US" sz="1600" dirty="0"/>
              <a:t>. 2009. “Dealing with limited overlap in estimation of average treatment effects.” </a:t>
            </a:r>
            <a:r>
              <a:rPr lang="en-US" sz="1600" i="1" dirty="0" err="1"/>
              <a:t>Biometrika</a:t>
            </a:r>
            <a:r>
              <a:rPr lang="en-US" sz="1600" dirty="0"/>
              <a:t> 96 (1): 187–99.</a:t>
            </a:r>
          </a:p>
          <a:p>
            <a:pPr marL="0" indent="0">
              <a:buNone/>
            </a:pPr>
            <a:r>
              <a:rPr lang="en-US" sz="1600" dirty="0"/>
              <a:t>Ding, Peng, and Tyler J </a:t>
            </a:r>
            <a:r>
              <a:rPr lang="en-US" sz="1600" dirty="0" err="1"/>
              <a:t>VanderWeele</a:t>
            </a:r>
            <a:r>
              <a:rPr lang="en-US" sz="1600" dirty="0"/>
              <a:t>. 2016. “Sensitivity Analysis Without Assumptions.” </a:t>
            </a:r>
            <a:r>
              <a:rPr lang="en-US" sz="1600" i="1" dirty="0"/>
              <a:t>Epidemiology (Cambridge, Mass.)</a:t>
            </a:r>
            <a:r>
              <a:rPr lang="en-US" sz="1600" dirty="0"/>
              <a:t> 27 (3): 368–77.</a:t>
            </a:r>
          </a:p>
          <a:p>
            <a:pPr marL="0" indent="0">
              <a:buNone/>
            </a:pPr>
            <a:r>
              <a:rPr lang="en-US" sz="1600" dirty="0"/>
              <a:t>D’Agostino, R B. 1998. “Propensity score methods for bias reduction in the comparison of a treatment to a non-randomized control group.” </a:t>
            </a:r>
            <a:r>
              <a:rPr lang="en-US" sz="1600" i="1" dirty="0"/>
              <a:t>Statistics in Medicine</a:t>
            </a:r>
            <a:r>
              <a:rPr lang="en-US" sz="1600" dirty="0"/>
              <a:t> 17 (19): 2265–81.</a:t>
            </a:r>
          </a:p>
          <a:p>
            <a:pPr marL="0" indent="0">
              <a:buNone/>
            </a:pPr>
            <a:r>
              <a:rPr lang="en-US" sz="1600" dirty="0"/>
              <a:t>Freedman, David A, and Richard A </a:t>
            </a:r>
            <a:r>
              <a:rPr lang="en-US" sz="1600" dirty="0" err="1"/>
              <a:t>Berk</a:t>
            </a:r>
            <a:r>
              <a:rPr lang="en-US" sz="1600" dirty="0"/>
              <a:t>. 2008. “Weighting regressions by propensity scores.” </a:t>
            </a:r>
            <a:r>
              <a:rPr lang="en-US" sz="1600" i="1" dirty="0"/>
              <a:t>Evaluation Review</a:t>
            </a:r>
            <a:r>
              <a:rPr lang="en-US" sz="1600" dirty="0"/>
              <a:t> 32 (4): 392–409.</a:t>
            </a:r>
          </a:p>
        </p:txBody>
      </p:sp>
    </p:spTree>
    <p:extLst>
      <p:ext uri="{BB962C8B-B14F-4D97-AF65-F5344CB8AC3E}">
        <p14:creationId xmlns:p14="http://schemas.microsoft.com/office/powerpoint/2010/main" val="11005520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DF08-97B4-2E47-8679-D692158B76E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64C22D-365F-EC49-9043-AFFB623C5BFE}"/>
              </a:ext>
            </a:extLst>
          </p:cNvPr>
          <p:cNvSpPr>
            <a:spLocks noGrp="1"/>
          </p:cNvSpPr>
          <p:nvPr>
            <p:ph idx="1"/>
          </p:nvPr>
        </p:nvSpPr>
        <p:spPr/>
        <p:txBody>
          <a:bodyPr>
            <a:noAutofit/>
          </a:bodyPr>
          <a:lstStyle/>
          <a:p>
            <a:pPr marL="0" indent="0">
              <a:buNone/>
            </a:pPr>
            <a:r>
              <a:rPr lang="en-US" sz="1600" dirty="0"/>
              <a:t>Funk, Michele </a:t>
            </a:r>
            <a:r>
              <a:rPr lang="en-US" sz="1600" dirty="0" err="1"/>
              <a:t>Jonsson</a:t>
            </a:r>
            <a:r>
              <a:rPr lang="en-US" sz="1600" dirty="0"/>
              <a:t>, Daniel </a:t>
            </a:r>
            <a:r>
              <a:rPr lang="en-US" sz="1600" dirty="0" err="1"/>
              <a:t>Westreich</a:t>
            </a:r>
            <a:r>
              <a:rPr lang="en-US" sz="1600" dirty="0"/>
              <a:t>, Chris </a:t>
            </a:r>
            <a:r>
              <a:rPr lang="en-US" sz="1600" dirty="0" err="1"/>
              <a:t>Wiesen</a:t>
            </a:r>
            <a:r>
              <a:rPr lang="en-US" sz="1600" dirty="0"/>
              <a:t>, </a:t>
            </a:r>
            <a:r>
              <a:rPr lang="en-US" sz="1600" dirty="0" err="1"/>
              <a:t>Til</a:t>
            </a:r>
            <a:r>
              <a:rPr lang="en-US" sz="1600" dirty="0"/>
              <a:t> </a:t>
            </a:r>
            <a:r>
              <a:rPr lang="en-US" sz="1600" dirty="0" err="1"/>
              <a:t>Stürmer</a:t>
            </a:r>
            <a:r>
              <a:rPr lang="en-US" sz="1600" dirty="0"/>
              <a:t>, M Alan Brookhart, and Marie Davidian. 2011. “Doubly Robust Estimation of Causal Effects.” </a:t>
            </a:r>
            <a:r>
              <a:rPr lang="en-US" sz="1600" i="1" dirty="0"/>
              <a:t>American Journal of Epidemiology</a:t>
            </a:r>
            <a:r>
              <a:rPr lang="en-US" sz="1600" dirty="0"/>
              <a:t> 173 (7): 761–67.</a:t>
            </a:r>
          </a:p>
          <a:p>
            <a:pPr marL="0" indent="0">
              <a:buNone/>
            </a:pPr>
            <a:r>
              <a:rPr lang="en-US" sz="1600" dirty="0"/>
              <a:t>Greenland, Sander. 1998. “The sensitivity of a sensitivity analysis.” </a:t>
            </a:r>
            <a:r>
              <a:rPr lang="en-US" sz="1600" i="1" dirty="0"/>
              <a:t>1997 Proceedings of the Biometrics Section American </a:t>
            </a:r>
            <a:r>
              <a:rPr lang="en-US" sz="1600" i="1" dirty="0" err="1"/>
              <a:t>Statistica</a:t>
            </a:r>
            <a:r>
              <a:rPr lang="en-US" sz="1600" i="1" dirty="0"/>
              <a:t> Association</a:t>
            </a:r>
            <a:r>
              <a:rPr lang="en-US" sz="1600" dirty="0"/>
              <a:t>, 19–21.</a:t>
            </a:r>
          </a:p>
          <a:p>
            <a:pPr marL="0" indent="0">
              <a:buNone/>
            </a:pPr>
            <a:r>
              <a:rPr lang="en-US" sz="1600" dirty="0"/>
              <a:t>———. 2001. “Sensitivity Analysis, Monte Carlo Risk Analysis, and Bayesian Uncertainty Assessment.” </a:t>
            </a:r>
            <a:r>
              <a:rPr lang="en-US" sz="1600" i="1" dirty="0"/>
              <a:t>Risk Analysis</a:t>
            </a:r>
            <a:r>
              <a:rPr lang="en-US" sz="1600" dirty="0"/>
              <a:t> 21 (4): 579–84.</a:t>
            </a:r>
          </a:p>
          <a:p>
            <a:pPr marL="0" indent="0">
              <a:buNone/>
            </a:pPr>
            <a:r>
              <a:rPr lang="en-US" sz="1600" dirty="0"/>
              <a:t>———. 2003. “The Impact of Prior Distributions for Uncontrolled Confounding and Response Bias.” </a:t>
            </a:r>
            <a:r>
              <a:rPr lang="en-US" sz="1600" i="1" dirty="0"/>
              <a:t>Journal of the American Statistical Association</a:t>
            </a:r>
            <a:r>
              <a:rPr lang="en-US" sz="1600" dirty="0"/>
              <a:t> 98 (461): 47–54.</a:t>
            </a:r>
          </a:p>
          <a:p>
            <a:pPr marL="0" indent="0">
              <a:buNone/>
            </a:pPr>
            <a:r>
              <a:rPr lang="en-US" sz="1600" dirty="0"/>
              <a:t>———. 2005. “Multiple-bias modelling for analysis of observational data.” </a:t>
            </a:r>
            <a:r>
              <a:rPr lang="en-US" sz="1600" i="1" dirty="0"/>
              <a:t>Journal of the Royal Statistical Society: Series A (Statistics in Society)</a:t>
            </a:r>
            <a:r>
              <a:rPr lang="en-US" sz="1600" dirty="0"/>
              <a:t> 168 (2): 267–306.</a:t>
            </a:r>
          </a:p>
          <a:p>
            <a:pPr marL="0" indent="0">
              <a:buNone/>
            </a:pPr>
            <a:r>
              <a:rPr lang="en-US" sz="1600" dirty="0" err="1"/>
              <a:t>Groenwold</a:t>
            </a:r>
            <a:r>
              <a:rPr lang="en-US" sz="1600" dirty="0"/>
              <a:t>, Rolf H H, Anna M M Van </a:t>
            </a:r>
            <a:r>
              <a:rPr lang="en-US" sz="1600" dirty="0" err="1"/>
              <a:t>Deursen</a:t>
            </a:r>
            <a:r>
              <a:rPr lang="en-US" sz="1600" dirty="0"/>
              <a:t>, Arno W Hoes, and </a:t>
            </a:r>
            <a:r>
              <a:rPr lang="en-US" sz="1600" dirty="0" err="1"/>
              <a:t>Eelko</a:t>
            </a:r>
            <a:r>
              <a:rPr lang="en-US" sz="1600" dirty="0"/>
              <a:t> </a:t>
            </a:r>
            <a:r>
              <a:rPr lang="en-US" sz="1600" dirty="0" err="1"/>
              <a:t>Hak</a:t>
            </a:r>
            <a:r>
              <a:rPr lang="en-US" sz="1600" dirty="0"/>
              <a:t>. 2008. “Poor Quality of Reporting Confounding Bias in Observational Intervention Studies: A Systematic Review.” </a:t>
            </a:r>
            <a:r>
              <a:rPr lang="en-US" sz="1600" i="1" dirty="0"/>
              <a:t>Annals of Epidemiology</a:t>
            </a:r>
            <a:r>
              <a:rPr lang="en-US" sz="1600" dirty="0"/>
              <a:t> 18 (10): 746–51.</a:t>
            </a:r>
          </a:p>
          <a:p>
            <a:pPr marL="0" indent="0">
              <a:buNone/>
            </a:pPr>
            <a:r>
              <a:rPr lang="en-US" sz="1600" dirty="0" err="1"/>
              <a:t>Groenwold</a:t>
            </a:r>
            <a:r>
              <a:rPr lang="en-US" sz="1600" dirty="0"/>
              <a:t>, Rolf H H, Frank </a:t>
            </a:r>
            <a:r>
              <a:rPr lang="en-US" sz="1600" dirty="0" err="1"/>
              <a:t>Vries</a:t>
            </a:r>
            <a:r>
              <a:rPr lang="en-US" sz="1600" dirty="0"/>
              <a:t>, </a:t>
            </a:r>
            <a:r>
              <a:rPr lang="en-US" sz="1600" dirty="0" err="1"/>
              <a:t>Anthonius</a:t>
            </a:r>
            <a:r>
              <a:rPr lang="en-US" sz="1600" dirty="0"/>
              <a:t> Boer, Wiebe R </a:t>
            </a:r>
            <a:r>
              <a:rPr lang="en-US" sz="1600" dirty="0" err="1"/>
              <a:t>Pestman</a:t>
            </a:r>
            <a:r>
              <a:rPr lang="en-US" sz="1600" dirty="0"/>
              <a:t>, </a:t>
            </a:r>
            <a:r>
              <a:rPr lang="en-US" sz="1600" dirty="0" err="1"/>
              <a:t>Frans</a:t>
            </a:r>
            <a:r>
              <a:rPr lang="en-US" sz="1600" dirty="0"/>
              <a:t> H Rutten, Arno W Hoes, and Olaf H </a:t>
            </a:r>
            <a:r>
              <a:rPr lang="en-US" sz="1600" dirty="0" err="1"/>
              <a:t>Klungel</a:t>
            </a:r>
            <a:r>
              <a:rPr lang="en-US" sz="1600" dirty="0"/>
              <a:t>. 2011. “Balance measures for propensity score methods: a clinical example on beta-agonist use and the risk of myocardial infarction.” </a:t>
            </a:r>
            <a:r>
              <a:rPr lang="en-US" sz="1600" i="1" dirty="0" err="1"/>
              <a:t>Pharmacoepidemiology</a:t>
            </a:r>
            <a:r>
              <a:rPr lang="en-US" sz="1600" i="1" dirty="0"/>
              <a:t> and Drug Safety</a:t>
            </a:r>
            <a:r>
              <a:rPr lang="en-US" sz="1600" dirty="0"/>
              <a:t> 20 (11): 1130–7.</a:t>
            </a:r>
          </a:p>
          <a:p>
            <a:pPr marL="0" indent="0">
              <a:buNone/>
            </a:pPr>
            <a:endParaRPr lang="en-US" sz="1600" dirty="0"/>
          </a:p>
        </p:txBody>
      </p:sp>
    </p:spTree>
    <p:extLst>
      <p:ext uri="{BB962C8B-B14F-4D97-AF65-F5344CB8AC3E}">
        <p14:creationId xmlns:p14="http://schemas.microsoft.com/office/powerpoint/2010/main" val="25659590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991E-0BFD-2B4C-9015-D79421221AE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a:normAutofit fontScale="62500" lnSpcReduction="20000"/>
          </a:bodyPr>
          <a:lstStyle/>
          <a:p>
            <a:pPr marL="0" indent="0">
              <a:buNone/>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a:buNone/>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a:buNone/>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a:buNone/>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a:buNone/>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a:buNone/>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a:buNone/>
            </a:pPr>
            <a:r>
              <a:rPr lang="en-US" sz="2900" dirty="0" err="1"/>
              <a:t>Joffe</a:t>
            </a:r>
            <a:r>
              <a:rPr lang="en-US" sz="2900" dirty="0"/>
              <a:t>, Marshall M, Thomas R Ten Have, Harold I Feldman, and Stephen E Kimmel. 2004. “Model Selection, Confounder</a:t>
            </a:r>
          </a:p>
          <a:p>
            <a:pPr marL="0" indent="0">
              <a:buNone/>
            </a:pPr>
            <a:r>
              <a:rPr lang="en-US" sz="2900" dirty="0"/>
              <a:t> Control, and Marginal Structural Models.” </a:t>
            </a:r>
            <a:r>
              <a:rPr lang="en-US" sz="2900" i="1" dirty="0"/>
              <a:t>The American Statistician</a:t>
            </a:r>
            <a:r>
              <a:rPr lang="en-US" sz="2900" dirty="0"/>
              <a:t> 58 (4): 272–79.</a:t>
            </a:r>
          </a:p>
        </p:txBody>
      </p:sp>
    </p:spTree>
    <p:extLst>
      <p:ext uri="{BB962C8B-B14F-4D97-AF65-F5344CB8AC3E}">
        <p14:creationId xmlns:p14="http://schemas.microsoft.com/office/powerpoint/2010/main" val="27005465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72E50-E3F9-4F4D-8AA1-04AB6F860E8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59D1529-5663-D443-9340-6CA4493171AF}"/>
              </a:ext>
            </a:extLst>
          </p:cNvPr>
          <p:cNvSpPr>
            <a:spLocks noGrp="1"/>
          </p:cNvSpPr>
          <p:nvPr>
            <p:ph idx="1"/>
          </p:nvPr>
        </p:nvSpPr>
        <p:spPr>
          <a:xfrm>
            <a:off x="838200" y="1570445"/>
            <a:ext cx="10515600" cy="4351338"/>
          </a:xfrm>
        </p:spPr>
        <p:txBody>
          <a:bodyPr>
            <a:noAutofit/>
          </a:bodyPr>
          <a:lstStyle/>
          <a:p>
            <a:pPr marL="0" indent="0">
              <a:buNone/>
            </a:pPr>
            <a:r>
              <a:rPr lang="en-US" sz="1600" dirty="0"/>
              <a:t>Li, Liang, and Tom Greene. 2013. “A Weighting Analogue to Pair Matching in Propensity Score Analysis.” </a:t>
            </a:r>
            <a:r>
              <a:rPr lang="en-US" sz="1600" i="1" dirty="0"/>
              <a:t>The International Journal of Biostatistics</a:t>
            </a:r>
            <a:r>
              <a:rPr lang="en-US" sz="1600" dirty="0"/>
              <a:t>.</a:t>
            </a:r>
          </a:p>
          <a:p>
            <a:pPr marL="0" indent="0">
              <a:buNone/>
            </a:pPr>
            <a:r>
              <a:rPr lang="en-US" sz="1600" dirty="0"/>
              <a:t>Lin, D Y, B M </a:t>
            </a:r>
            <a:r>
              <a:rPr lang="en-US" sz="1600" dirty="0" err="1"/>
              <a:t>Psaty</a:t>
            </a:r>
            <a:r>
              <a:rPr lang="en-US" sz="1600" dirty="0"/>
              <a:t>, and R A </a:t>
            </a:r>
            <a:r>
              <a:rPr lang="en-US" sz="1600" dirty="0" err="1"/>
              <a:t>Kronmal</a:t>
            </a:r>
            <a:r>
              <a:rPr lang="en-US" sz="1600" dirty="0"/>
              <a:t>. 1998. “Assessing the sensitivity of regression results to unmeasured confounders in observational studies.” </a:t>
            </a:r>
            <a:r>
              <a:rPr lang="en-US" sz="1600" i="1" dirty="0"/>
              <a:t>Biometrics</a:t>
            </a:r>
            <a:r>
              <a:rPr lang="en-US" sz="1600" dirty="0"/>
              <a:t> 54 (3): 948–63.</a:t>
            </a:r>
          </a:p>
          <a:p>
            <a:pPr marL="0" indent="0">
              <a:buNone/>
            </a:pPr>
            <a:r>
              <a:rPr lang="en-US" sz="1600" dirty="0" err="1"/>
              <a:t>Lipsitz</a:t>
            </a:r>
            <a:r>
              <a:rPr lang="en-US" sz="1600" dirty="0"/>
              <a:t>, Stuart R, Joseph G Ibrahim, and Lue Ping Zhao. 1999. “A Weighted Estimating Equation for Missing Covariate Data with Properties Similar to Maximum Likelihood.” </a:t>
            </a:r>
            <a:r>
              <a:rPr lang="en-US" sz="1600" i="1" dirty="0"/>
              <a:t>Journal of the American Statistical Association</a:t>
            </a:r>
            <a:r>
              <a:rPr lang="en-US" sz="1600" dirty="0"/>
              <a:t> 94 (448): 1147–60.</a:t>
            </a:r>
          </a:p>
          <a:p>
            <a:pPr marL="0" indent="0">
              <a:buNone/>
            </a:pPr>
            <a:r>
              <a:rPr lang="en-US" sz="1600" dirty="0"/>
              <a:t>Love, T E. 2002. “Displaying covariate balance after adjustment for selection bias.” Joint Statistical Meeting: Section on Health Policy Statistics.</a:t>
            </a:r>
          </a:p>
          <a:p>
            <a:pPr marL="0" indent="0">
              <a:buNone/>
            </a:pPr>
            <a:r>
              <a:rPr lang="en-US" sz="1600" dirty="0"/>
              <a:t>Lumley, Thomas. 2011. </a:t>
            </a:r>
            <a:r>
              <a:rPr lang="en-US" sz="1600" i="1" dirty="0"/>
              <a:t>Complex Surveys: A Guide to Analysis Using R</a:t>
            </a:r>
            <a:r>
              <a:rPr lang="en-US" sz="1600" dirty="0"/>
              <a:t>. Vol. 565. John Wiley &amp; Sons.</a:t>
            </a:r>
          </a:p>
          <a:p>
            <a:pPr marL="0" indent="0">
              <a:buNone/>
            </a:pPr>
            <a:r>
              <a:rPr lang="en-US" sz="1600" dirty="0"/>
              <a:t>Lunceford, Jared K, and Marie Davidian. 2004. “Stratification and weighting via the propensity score in estimation of causal treatment effects: a comparative study.” </a:t>
            </a:r>
            <a:r>
              <a:rPr lang="en-US" sz="1600" i="1" dirty="0"/>
              <a:t>Statistics in Medicine</a:t>
            </a:r>
            <a:r>
              <a:rPr lang="en-US" sz="1600" dirty="0"/>
              <a:t> 23 (19): 2937–60.</a:t>
            </a:r>
          </a:p>
          <a:p>
            <a:pPr marL="0" indent="0">
              <a:buNone/>
            </a:pPr>
            <a:r>
              <a:rPr lang="en-US" sz="1600" dirty="0"/>
              <a:t>Mao, </a:t>
            </a:r>
            <a:r>
              <a:rPr lang="en-US" sz="1600" dirty="0" err="1"/>
              <a:t>Huzhang</a:t>
            </a:r>
            <a:r>
              <a:rPr lang="en-US" sz="1600" dirty="0"/>
              <a:t>, and Liang Li. 2018. </a:t>
            </a:r>
            <a:r>
              <a:rPr lang="en-US" sz="1600" i="1" dirty="0"/>
              <a:t>PSW: Propensity Score Weighting Methods for Dichotomous Treatments</a:t>
            </a:r>
            <a:r>
              <a:rPr lang="en-US" sz="1600" dirty="0"/>
              <a:t>. </a:t>
            </a:r>
            <a:r>
              <a:rPr lang="en-US" sz="1600" dirty="0">
                <a:hlinkClick r:id="rId2"/>
              </a:rPr>
              <a:t>https://CRAN.R-project.org/package=PSW</a:t>
            </a:r>
            <a:r>
              <a:rPr lang="en-US" sz="1600" dirty="0"/>
              <a:t>.</a:t>
            </a:r>
          </a:p>
          <a:p>
            <a:pPr marL="0" indent="0">
              <a:buNone/>
            </a:pPr>
            <a:r>
              <a:rPr lang="en-US" sz="1600" dirty="0"/>
              <a:t>McCandless, Lawrence C, Paul Gustafson, and Adrian Levy. 2007. “Bayesian sensitivity analysis for unmeasured confounding in observational studies.” </a:t>
            </a:r>
            <a:r>
              <a:rPr lang="en-US" sz="1600" i="1" dirty="0"/>
              <a:t>Statistics in Medicine</a:t>
            </a:r>
            <a:r>
              <a:rPr lang="en-US" sz="1600" dirty="0"/>
              <a:t> 26 (11): 2331–47.</a:t>
            </a:r>
          </a:p>
          <a:p>
            <a:pPr marL="0" indent="0">
              <a:buNone/>
            </a:pPr>
            <a:r>
              <a:rPr lang="en-US" sz="1600" dirty="0"/>
              <a:t>McCandless, Lawrence C, Paul Gustafson, and Adrian R Levy. 2008. “A sensitivity analysis using information about measured confounders yielded improved uncertainty assessments for unmeasured confounding.” </a:t>
            </a:r>
            <a:r>
              <a:rPr lang="en-US" sz="1600" i="1" dirty="0"/>
              <a:t>Journal of Clinical Epidemiology</a:t>
            </a:r>
            <a:r>
              <a:rPr lang="en-US" sz="1600" dirty="0"/>
              <a:t> 61 (3): 247–55.</a:t>
            </a:r>
          </a:p>
          <a:p>
            <a:pPr marL="0" indent="0">
              <a:buNone/>
            </a:pPr>
            <a:endParaRPr lang="en-US" sz="1600" dirty="0"/>
          </a:p>
        </p:txBody>
      </p:sp>
    </p:spTree>
    <p:extLst>
      <p:ext uri="{BB962C8B-B14F-4D97-AF65-F5344CB8AC3E}">
        <p14:creationId xmlns:p14="http://schemas.microsoft.com/office/powerpoint/2010/main" val="23466954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B93E-78A6-434F-B435-89A2F0B59B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5C9DFB4-BBEB-C448-ADBE-C4B3B426773F}"/>
              </a:ext>
            </a:extLst>
          </p:cNvPr>
          <p:cNvSpPr>
            <a:spLocks noGrp="1"/>
          </p:cNvSpPr>
          <p:nvPr>
            <p:ph idx="1"/>
          </p:nvPr>
        </p:nvSpPr>
        <p:spPr/>
        <p:txBody>
          <a:bodyPr>
            <a:noAutofit/>
          </a:bodyPr>
          <a:lstStyle/>
          <a:p>
            <a:pPr marL="0" indent="0">
              <a:buNone/>
            </a:pPr>
            <a:r>
              <a:rPr lang="en-US" sz="1600" dirty="0" err="1"/>
              <a:t>Neugebauer</a:t>
            </a:r>
            <a:r>
              <a:rPr lang="en-US" sz="1600" dirty="0"/>
              <a:t>, </a:t>
            </a:r>
            <a:r>
              <a:rPr lang="en-US" sz="1600" dirty="0" err="1"/>
              <a:t>Romain</a:t>
            </a:r>
            <a:r>
              <a:rPr lang="en-US" sz="1600" dirty="0"/>
              <a:t>, and Mark van der </a:t>
            </a:r>
            <a:r>
              <a:rPr lang="en-US" sz="1600" dirty="0" err="1"/>
              <a:t>Laan</a:t>
            </a:r>
            <a:r>
              <a:rPr lang="en-US" sz="1600" dirty="0"/>
              <a:t>. 2005. “Why prefer double robust estimators in causal inference?” </a:t>
            </a:r>
            <a:r>
              <a:rPr lang="en-US" sz="1600" i="1" dirty="0"/>
              <a:t>Journal of Statistical Planning and Inference</a:t>
            </a:r>
            <a:r>
              <a:rPr lang="en-US" sz="1600" dirty="0"/>
              <a:t> 129 (1-2): 405–26.</a:t>
            </a:r>
          </a:p>
          <a:p>
            <a:pPr marL="0" indent="0">
              <a:buNone/>
            </a:pPr>
            <a:r>
              <a:rPr lang="en-US" sz="1600" dirty="0" err="1"/>
              <a:t>Neyman</a:t>
            </a:r>
            <a:r>
              <a:rPr lang="en-US" sz="1600" dirty="0"/>
              <a:t>, Jersey. 1923. “Sur les applications de la </a:t>
            </a:r>
            <a:r>
              <a:rPr lang="en-US" sz="1600" dirty="0" err="1"/>
              <a:t>théorie</a:t>
            </a:r>
            <a:r>
              <a:rPr lang="en-US" sz="1600" dirty="0"/>
              <a:t> des </a:t>
            </a:r>
            <a:r>
              <a:rPr lang="en-US" sz="1600" dirty="0" err="1"/>
              <a:t>probabilités</a:t>
            </a:r>
            <a:r>
              <a:rPr lang="en-US" sz="1600" dirty="0"/>
              <a:t> aux experiences </a:t>
            </a:r>
            <a:r>
              <a:rPr lang="en-US" sz="1600" dirty="0" err="1"/>
              <a:t>agricoles</a:t>
            </a:r>
            <a:r>
              <a:rPr lang="en-US" sz="1600" dirty="0"/>
              <a:t>: </a:t>
            </a:r>
            <a:r>
              <a:rPr lang="en-US" sz="1600" dirty="0" err="1"/>
              <a:t>Essai</a:t>
            </a:r>
            <a:r>
              <a:rPr lang="en-US" sz="1600" dirty="0"/>
              <a:t> des </a:t>
            </a:r>
            <a:r>
              <a:rPr lang="en-US" sz="1600" dirty="0" err="1"/>
              <a:t>principes</a:t>
            </a:r>
            <a:r>
              <a:rPr lang="en-US" sz="1600" dirty="0"/>
              <a:t>.” </a:t>
            </a:r>
            <a:r>
              <a:rPr lang="en-US" sz="1600" i="1" dirty="0" err="1"/>
              <a:t>Roczniki</a:t>
            </a:r>
            <a:r>
              <a:rPr lang="en-US" sz="1600" i="1" dirty="0"/>
              <a:t> </a:t>
            </a:r>
            <a:r>
              <a:rPr lang="en-US" sz="1600" i="1" dirty="0" err="1"/>
              <a:t>Nauk</a:t>
            </a:r>
            <a:r>
              <a:rPr lang="en-US" sz="1600" i="1" dirty="0"/>
              <a:t> </a:t>
            </a:r>
            <a:r>
              <a:rPr lang="en-US" sz="1600" i="1" dirty="0" err="1"/>
              <a:t>Rolniczych</a:t>
            </a:r>
            <a:r>
              <a:rPr lang="en-US" sz="1600" dirty="0"/>
              <a:t> 10: 1–51.</a:t>
            </a:r>
          </a:p>
          <a:p>
            <a:pPr marL="0" indent="0">
              <a:buNone/>
            </a:pPr>
            <a:r>
              <a:rPr lang="en-US" sz="1600" dirty="0"/>
              <a:t>R Core Team. 2017. </a:t>
            </a:r>
            <a:r>
              <a:rPr lang="en-US" sz="1600" i="1" dirty="0"/>
              <a:t>R: A Language and Environment for Statistical Computing</a:t>
            </a:r>
            <a:r>
              <a:rPr lang="en-US" sz="1600" dirty="0"/>
              <a:t>. Vienna, Austria: R Foundation for Statistical Computing. </a:t>
            </a:r>
            <a:r>
              <a:rPr lang="en-US" sz="1600" dirty="0">
                <a:hlinkClick r:id="rId2"/>
              </a:rPr>
              <a:t>https://www.R-project.org/</a:t>
            </a:r>
            <a:r>
              <a:rPr lang="en-US" sz="1600" dirty="0"/>
              <a:t>.</a:t>
            </a:r>
          </a:p>
          <a:p>
            <a:pPr marL="0" indent="0">
              <a:buNone/>
            </a:pPr>
            <a:r>
              <a:rPr lang="en-US" sz="1600" dirty="0"/>
              <a:t>Robins, James M. 2000. “Robust estimation in sequentially ignorable missing data and causal inference models.” In </a:t>
            </a:r>
            <a:r>
              <a:rPr lang="en-US" sz="1600" i="1" dirty="0"/>
              <a:t>Proceedings of the American Statistical Association</a:t>
            </a:r>
            <a:r>
              <a:rPr lang="en-US" sz="1600" dirty="0"/>
              <a:t>, 6–10.</a:t>
            </a:r>
          </a:p>
          <a:p>
            <a:pPr marL="0" indent="0">
              <a:buNone/>
            </a:pPr>
            <a:r>
              <a:rPr lang="en-US" sz="1600" dirty="0"/>
              <a:t>Robins, James M, Andrea </a:t>
            </a:r>
            <a:r>
              <a:rPr lang="en-US" sz="1600" dirty="0" err="1"/>
              <a:t>Rotnitzky</a:t>
            </a:r>
            <a:r>
              <a:rPr lang="en-US" sz="1600" dirty="0"/>
              <a:t>, and Mark van der </a:t>
            </a:r>
            <a:r>
              <a:rPr lang="en-US" sz="1600" dirty="0" err="1"/>
              <a:t>Laan</a:t>
            </a:r>
            <a:r>
              <a:rPr lang="en-US" sz="1600" dirty="0"/>
              <a:t>. 2000. “On Profile Likelihood: Comment.” </a:t>
            </a:r>
            <a:r>
              <a:rPr lang="en-US" sz="1600" i="1" dirty="0"/>
              <a:t>Journal of the American Statistical Association</a:t>
            </a:r>
            <a:r>
              <a:rPr lang="en-US" sz="1600" dirty="0"/>
              <a:t> 95 (450): 477.</a:t>
            </a:r>
          </a:p>
          <a:p>
            <a:pPr marL="0" indent="0">
              <a:buNone/>
            </a:pPr>
            <a:r>
              <a:rPr lang="en-US" sz="1600" dirty="0"/>
              <a:t>Robins, James M, Andrea </a:t>
            </a:r>
            <a:r>
              <a:rPr lang="en-US" sz="1600" dirty="0" err="1"/>
              <a:t>Rotnitzky</a:t>
            </a:r>
            <a:r>
              <a:rPr lang="en-US" sz="1600" dirty="0"/>
              <a:t>, and Daniel O </a:t>
            </a:r>
            <a:r>
              <a:rPr lang="en-US" sz="1600" dirty="0" err="1"/>
              <a:t>Scharfstein</a:t>
            </a:r>
            <a:r>
              <a:rPr lang="en-US" sz="1600" dirty="0"/>
              <a:t>. 2000. “Sensitivity Analysis for Selection bias and unmeasured Confounding in missing Data and Causal inference models.” In </a:t>
            </a:r>
            <a:r>
              <a:rPr lang="en-US" sz="1600" i="1" dirty="0"/>
              <a:t>Statistical Models in Epidemiology, the Environment, and Clinical Trials</a:t>
            </a:r>
            <a:r>
              <a:rPr lang="en-US" sz="1600" dirty="0"/>
              <a:t>, 1–94. New York, NY: Springer New York.</a:t>
            </a:r>
          </a:p>
          <a:p>
            <a:pPr marL="0" indent="0">
              <a:buNone/>
            </a:pPr>
            <a:r>
              <a:rPr lang="en-US" sz="1600" dirty="0"/>
              <a:t>Robins, James M, Andrea </a:t>
            </a:r>
            <a:r>
              <a:rPr lang="en-US" sz="1600" dirty="0" err="1"/>
              <a:t>Rotnitzky</a:t>
            </a:r>
            <a:r>
              <a:rPr lang="en-US" sz="1600" dirty="0"/>
              <a:t>, and Lue Ping Zhao. 2012. “Estimation of Regression Coefficients When Some </a:t>
            </a:r>
            <a:r>
              <a:rPr lang="en-US" sz="1600" dirty="0" err="1"/>
              <a:t>Regressors</a:t>
            </a:r>
            <a:r>
              <a:rPr lang="en-US" sz="1600" dirty="0"/>
              <a:t> are not Always Observed.” </a:t>
            </a:r>
            <a:r>
              <a:rPr lang="en-US" sz="1600" i="1" dirty="0"/>
              <a:t>Journal of the American Statistical Association</a:t>
            </a:r>
            <a:r>
              <a:rPr lang="en-US" sz="1600" dirty="0"/>
              <a:t> 89 (427): 846–66.</a:t>
            </a:r>
          </a:p>
          <a:p>
            <a:pPr marL="0" indent="0">
              <a:buNone/>
            </a:pPr>
            <a:endParaRPr lang="en-US" sz="1600" dirty="0"/>
          </a:p>
        </p:txBody>
      </p:sp>
    </p:spTree>
    <p:extLst>
      <p:ext uri="{BB962C8B-B14F-4D97-AF65-F5344CB8AC3E}">
        <p14:creationId xmlns:p14="http://schemas.microsoft.com/office/powerpoint/2010/main" val="30811346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8AE9-08DE-9046-907A-CFD3CE2DBFD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a:normAutofit fontScale="62500" lnSpcReduction="20000"/>
          </a:bodyPr>
          <a:lstStyle/>
          <a:p>
            <a:pPr marL="0" indent="0">
              <a:buNone/>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a:buNone/>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a:buNone/>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a:buNone/>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a:buNone/>
            </a:pPr>
            <a:r>
              <a:rPr lang="en-US" dirty="0"/>
              <a:t>Rubin, Donald B. 1974. “Estimating causal effects of treatments in randomized and nonrandomized studies.” </a:t>
            </a:r>
            <a:r>
              <a:rPr lang="en-US" i="1" dirty="0"/>
              <a:t>Journal of Educational Psychology</a:t>
            </a:r>
            <a:r>
              <a:rPr lang="en-US" dirty="0"/>
              <a:t> 66 (5): 688.</a:t>
            </a:r>
          </a:p>
          <a:p>
            <a:pPr marL="0" indent="0">
              <a:buNone/>
            </a:pPr>
            <a:endParaRPr lang="en-US" dirty="0"/>
          </a:p>
        </p:txBody>
      </p:sp>
    </p:spTree>
    <p:extLst>
      <p:ext uri="{BB962C8B-B14F-4D97-AF65-F5344CB8AC3E}">
        <p14:creationId xmlns:p14="http://schemas.microsoft.com/office/powerpoint/2010/main" val="20050292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3365-085E-7E49-B53A-7CCFD87E7DA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98FF73-432D-BA4E-AD0A-F49E1F08B1E6}"/>
              </a:ext>
            </a:extLst>
          </p:cNvPr>
          <p:cNvSpPr>
            <a:spLocks noGrp="1"/>
          </p:cNvSpPr>
          <p:nvPr>
            <p:ph idx="1"/>
          </p:nvPr>
        </p:nvSpPr>
        <p:spPr/>
        <p:txBody>
          <a:bodyPr>
            <a:noAutofit/>
          </a:bodyPr>
          <a:lstStyle/>
          <a:p>
            <a:pPr marL="0" indent="0">
              <a:buNone/>
            </a:pPr>
            <a:r>
              <a:rPr lang="en-US" sz="1600" dirty="0"/>
              <a:t>———. 2001. “Using Propensity Scores to Help Design Observational Studies: Application to the Tobacco Litigation.” </a:t>
            </a:r>
            <a:r>
              <a:rPr lang="en-US" sz="1600" i="1" dirty="0"/>
              <a:t>Health Services and Outcomes Research Methodology</a:t>
            </a:r>
            <a:r>
              <a:rPr lang="en-US" sz="1600" dirty="0"/>
              <a:t> 2 (3-4): 169–88.</a:t>
            </a:r>
          </a:p>
          <a:p>
            <a:pPr marL="0" indent="0">
              <a:buNone/>
            </a:pPr>
            <a:r>
              <a:rPr lang="en-US" sz="1600" dirty="0"/>
              <a:t>Samuels, Lauren Ruth. 2017. “Aspects of Causal Inference within the Evenly </a:t>
            </a:r>
            <a:r>
              <a:rPr lang="en-US" sz="1600" dirty="0" err="1"/>
              <a:t>Matchable</a:t>
            </a:r>
            <a:r>
              <a:rPr lang="en-US" sz="1600" dirty="0"/>
              <a:t> Population: The Average Treatment Effect on the Evenly </a:t>
            </a:r>
            <a:r>
              <a:rPr lang="en-US" sz="1600" dirty="0" err="1"/>
              <a:t>Matchable</a:t>
            </a:r>
            <a:r>
              <a:rPr lang="en-US" sz="1600" dirty="0"/>
              <a:t> Units, Visually Guided Cohort Selection, and Bagged One-to-One Matching.” PhD thesis, Vanderbilt University.</a:t>
            </a:r>
          </a:p>
          <a:p>
            <a:pPr marL="0" indent="0">
              <a:buNone/>
            </a:pPr>
            <a:r>
              <a:rPr lang="en-US" sz="1600" dirty="0" err="1"/>
              <a:t>Scharfstein</a:t>
            </a:r>
            <a:r>
              <a:rPr lang="en-US" sz="1600" dirty="0"/>
              <a:t>, Daniel O, Andrea </a:t>
            </a:r>
            <a:r>
              <a:rPr lang="en-US" sz="1600" dirty="0" err="1"/>
              <a:t>Rotnitzky</a:t>
            </a:r>
            <a:r>
              <a:rPr lang="en-US" sz="1600" dirty="0"/>
              <a:t>, and James M Robins. 1999. “Adjusting for </a:t>
            </a:r>
            <a:r>
              <a:rPr lang="en-US" sz="1600" dirty="0" err="1"/>
              <a:t>Nonignorable</a:t>
            </a:r>
            <a:r>
              <a:rPr lang="en-US" sz="1600" dirty="0"/>
              <a:t> Drop-Out Using Semiparametric Nonresponse Models.” </a:t>
            </a:r>
            <a:r>
              <a:rPr lang="en-US" sz="1600" i="1" dirty="0"/>
              <a:t>Journal of the American Statistical Association</a:t>
            </a:r>
            <a:r>
              <a:rPr lang="en-US" sz="1600" dirty="0"/>
              <a:t> 94 (448): 1096.</a:t>
            </a:r>
          </a:p>
          <a:p>
            <a:pPr marL="0" indent="0">
              <a:buNone/>
            </a:pPr>
            <a:r>
              <a:rPr lang="en-US" sz="1600" dirty="0" err="1"/>
              <a:t>Schlesselman</a:t>
            </a:r>
            <a:r>
              <a:rPr lang="en-US" sz="1600" dirty="0"/>
              <a:t>, J J. 1978. “Assessing effects of confounding variables.” </a:t>
            </a:r>
            <a:r>
              <a:rPr lang="en-US" sz="1600" i="1" dirty="0"/>
              <a:t>American Journal of Epidemiology</a:t>
            </a:r>
            <a:r>
              <a:rPr lang="en-US" sz="1600" dirty="0"/>
              <a:t> 108 (1): 3–8.</a:t>
            </a:r>
          </a:p>
          <a:p>
            <a:pPr marL="0" indent="0">
              <a:buNone/>
            </a:pPr>
            <a:r>
              <a:rPr lang="en-US" sz="1600" dirty="0" err="1"/>
              <a:t>Schneeweiss</a:t>
            </a:r>
            <a:r>
              <a:rPr lang="en-US" sz="1600" dirty="0"/>
              <a:t>, Sebastian. 2006. “Sensitivity analysis and external adjustment for unmeasured confounders in epidemiologic database studies of therapeutics.” </a:t>
            </a:r>
            <a:r>
              <a:rPr lang="en-US" sz="1600" i="1" dirty="0" err="1"/>
              <a:t>Pharmacoepidemiology</a:t>
            </a:r>
            <a:r>
              <a:rPr lang="en-US" sz="1600" i="1" dirty="0"/>
              <a:t> and Drug Safety</a:t>
            </a:r>
            <a:r>
              <a:rPr lang="en-US" sz="1600" dirty="0"/>
              <a:t> 15 (5): 291–303.</a:t>
            </a:r>
          </a:p>
          <a:p>
            <a:pPr marL="0" indent="0">
              <a:buNone/>
            </a:pPr>
            <a:r>
              <a:rPr lang="en-US" sz="1600" dirty="0"/>
              <a:t>Snow, Greg. 2013. </a:t>
            </a:r>
            <a:r>
              <a:rPr lang="en-US" sz="1600" i="1" dirty="0" err="1"/>
              <a:t>ObsSens</a:t>
            </a:r>
            <a:r>
              <a:rPr lang="en-US" sz="1600" i="1" dirty="0"/>
              <a:t>: Sensitivity Analysis for Observational Studies.</a:t>
            </a:r>
            <a:r>
              <a:rPr lang="en-US" sz="1600" dirty="0"/>
              <a:t> </a:t>
            </a:r>
            <a:r>
              <a:rPr lang="en-US" sz="1600" dirty="0">
                <a:hlinkClick r:id="rId2"/>
              </a:rPr>
              <a:t>https://CRAN.R-project.org/package=obsSens</a:t>
            </a:r>
            <a:r>
              <a:rPr lang="en-US" sz="1600" dirty="0"/>
              <a:t>.</a:t>
            </a:r>
          </a:p>
          <a:p>
            <a:pPr marL="0" indent="0">
              <a:buNone/>
            </a:pPr>
            <a:r>
              <a:rPr lang="en-US" sz="1600" dirty="0"/>
              <a:t>Stuart, Elizabeth A, Brian K Lee, and Finbarr P </a:t>
            </a:r>
            <a:r>
              <a:rPr lang="en-US" sz="1600" dirty="0" err="1"/>
              <a:t>Leacy</a:t>
            </a:r>
            <a:r>
              <a:rPr lang="en-US" sz="1600" dirty="0"/>
              <a:t>. 2013. “Prognostic </a:t>
            </a:r>
            <a:r>
              <a:rPr lang="en-US" sz="1600" dirty="0" err="1"/>
              <a:t>scorebased</a:t>
            </a:r>
            <a:r>
              <a:rPr lang="en-US" sz="1600" dirty="0"/>
              <a:t> balance measures can be a useful diagnostic for propensity score methods in comparative effectiveness research.” </a:t>
            </a:r>
            <a:r>
              <a:rPr lang="en-US" sz="1600" i="1" dirty="0"/>
              <a:t>Journal of Clinical Epidemiology</a:t>
            </a:r>
            <a:r>
              <a:rPr lang="en-US" sz="1600" dirty="0"/>
              <a:t> 66 (8): S84–S90.e1.</a:t>
            </a:r>
          </a:p>
          <a:p>
            <a:pPr marL="0" indent="0">
              <a:buNone/>
            </a:pPr>
            <a:endParaRPr lang="en-US" sz="1600" dirty="0"/>
          </a:p>
        </p:txBody>
      </p:sp>
    </p:spTree>
    <p:extLst>
      <p:ext uri="{BB962C8B-B14F-4D97-AF65-F5344CB8AC3E}">
        <p14:creationId xmlns:p14="http://schemas.microsoft.com/office/powerpoint/2010/main" val="280930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28D-52BE-664D-88D1-BED35C2E5CA7}"/>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147E94AC-C337-E944-9A22-D3AB9B1E9E89}"/>
              </a:ext>
            </a:extLst>
          </p:cNvPr>
          <p:cNvSpPr>
            <a:spLocks noGrp="1"/>
          </p:cNvSpPr>
          <p:nvPr>
            <p:ph idx="1"/>
          </p:nvPr>
        </p:nvSpPr>
        <p:spPr/>
        <p:txBody>
          <a:bodyPr/>
          <a:lstStyle/>
          <a:p>
            <a:r>
              <a:rPr lang="en-US" b="1" dirty="0">
                <a:solidFill>
                  <a:schemeClr val="accent1"/>
                </a:solidFill>
              </a:rPr>
              <a:t>ATE</a:t>
            </a:r>
            <a:r>
              <a:rPr lang="en-US" dirty="0"/>
              <a:t> Average treatment effect</a:t>
            </a:r>
            <a:endParaRPr lang="en-US" b="1" dirty="0"/>
          </a:p>
          <a:p>
            <a:r>
              <a:rPr lang="en-US" b="1" dirty="0">
                <a:solidFill>
                  <a:schemeClr val="accent1"/>
                </a:solidFill>
              </a:rPr>
              <a:t>ATM</a:t>
            </a:r>
            <a:r>
              <a:rPr lang="en-US" dirty="0"/>
              <a:t> Average treatment effect among the evenly </a:t>
            </a:r>
            <a:r>
              <a:rPr lang="en-US" dirty="0" err="1"/>
              <a:t>matchable</a:t>
            </a:r>
            <a:endParaRPr lang="en-US" b="1" dirty="0"/>
          </a:p>
          <a:p>
            <a:r>
              <a:rPr lang="en-US" b="1" dirty="0">
                <a:solidFill>
                  <a:schemeClr val="accent1"/>
                </a:solidFill>
              </a:rPr>
              <a:t>ATO</a:t>
            </a:r>
            <a:r>
              <a:rPr lang="en-US" dirty="0"/>
              <a:t> Average treatment effect among the overlap population</a:t>
            </a:r>
            <a:endParaRPr lang="en-US" b="1" dirty="0"/>
          </a:p>
        </p:txBody>
      </p:sp>
    </p:spTree>
    <p:extLst>
      <p:ext uri="{BB962C8B-B14F-4D97-AF65-F5344CB8AC3E}">
        <p14:creationId xmlns:p14="http://schemas.microsoft.com/office/powerpoint/2010/main" val="35382384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45C-3986-0540-84C4-537FCEED96F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a:normAutofit fontScale="55000" lnSpcReduction="20000"/>
          </a:bodyPr>
          <a:lstStyle/>
          <a:p>
            <a:pPr marL="0" indent="0">
              <a:buNone/>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a:buNone/>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a:buNone/>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a:buNone/>
            </a:pPr>
            <a:r>
              <a:rPr lang="en-US" dirty="0" err="1"/>
              <a:t>VanderWeele</a:t>
            </a:r>
            <a:r>
              <a:rPr lang="en-US" dirty="0"/>
              <a:t>, Tyler J. 2008a. “Sensitivity analysis: distributional assumptions and confounding assumptions.” </a:t>
            </a:r>
            <a:r>
              <a:rPr lang="en-US" i="1" dirty="0"/>
              <a:t>Biometrics</a:t>
            </a:r>
            <a:r>
              <a:rPr lang="en-US" dirty="0"/>
              <a:t>.</a:t>
            </a:r>
          </a:p>
          <a:p>
            <a:pPr marL="0" indent="0">
              <a:buNone/>
            </a:pPr>
            <a:r>
              <a:rPr lang="en-US" dirty="0"/>
              <a:t>———. 2008b. “The Sign of the Bias of Unmeasured Confounding.” </a:t>
            </a:r>
            <a:r>
              <a:rPr lang="en-US" i="1" dirty="0"/>
              <a:t>Biometrics</a:t>
            </a:r>
            <a:r>
              <a:rPr lang="en-US" dirty="0"/>
              <a:t> 64 (3): 702–6.</a:t>
            </a:r>
          </a:p>
          <a:p>
            <a:pPr marL="0" indent="0">
              <a:buNone/>
            </a:pPr>
            <a:r>
              <a:rPr lang="en-US" dirty="0"/>
              <a:t>———. 2013. “Unmeasured confounding and hazard scales: sensitivity analysis for total, direct, and indirect effects.” </a:t>
            </a:r>
            <a:r>
              <a:rPr lang="en-US" i="1" dirty="0"/>
              <a:t>European Journal of Epidemiology</a:t>
            </a:r>
            <a:r>
              <a:rPr lang="en-US" dirty="0"/>
              <a:t> 28 (2): 113–17.</a:t>
            </a:r>
          </a:p>
          <a:p>
            <a:pPr marL="0" indent="0">
              <a:buNone/>
            </a:pPr>
            <a:endParaRPr lang="en-US" dirty="0"/>
          </a:p>
        </p:txBody>
      </p:sp>
    </p:spTree>
    <p:extLst>
      <p:ext uri="{BB962C8B-B14F-4D97-AF65-F5344CB8AC3E}">
        <p14:creationId xmlns:p14="http://schemas.microsoft.com/office/powerpoint/2010/main" val="32732799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F537-37EB-9946-B6AA-80CEE559C17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a:normAutofit fontScale="55000" lnSpcReduction="20000"/>
          </a:bodyPr>
          <a:lstStyle/>
          <a:p>
            <a:pPr marL="0" indent="0">
              <a:buNone/>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a:buNone/>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a:buNone/>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a:buNone/>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a:buNone/>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a:buNone/>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a:buNone/>
            </a:pPr>
            <a:r>
              <a:rPr lang="en-US" dirty="0"/>
              <a:t>———. 2006. “Object-Oriented Computation of Sandwich Estimators.” </a:t>
            </a:r>
            <a:r>
              <a:rPr lang="en-US" i="1" dirty="0"/>
              <a:t>Journal of Statistical Software</a:t>
            </a:r>
            <a:r>
              <a:rPr lang="en-US" dirty="0"/>
              <a:t> 16 (9).</a:t>
            </a:r>
          </a:p>
          <a:p>
            <a:pPr marL="0" indent="0">
              <a:buNone/>
            </a:pPr>
            <a:endParaRPr lang="en-US" dirty="0"/>
          </a:p>
        </p:txBody>
      </p:sp>
    </p:spTree>
    <p:extLst>
      <p:ext uri="{BB962C8B-B14F-4D97-AF65-F5344CB8AC3E}">
        <p14:creationId xmlns:p14="http://schemas.microsoft.com/office/powerpoint/2010/main" val="243524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Exploring finite-sample bias in propensity score weighting choices</a:t>
            </a:r>
          </a:p>
        </p:txBody>
      </p:sp>
    </p:spTree>
    <p:extLst>
      <p:ext uri="{BB962C8B-B14F-4D97-AF65-F5344CB8AC3E}">
        <p14:creationId xmlns:p14="http://schemas.microsoft.com/office/powerpoint/2010/main" val="246038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Tree>
    <p:extLst>
      <p:ext uri="{BB962C8B-B14F-4D97-AF65-F5344CB8AC3E}">
        <p14:creationId xmlns:p14="http://schemas.microsoft.com/office/powerpoint/2010/main" val="105439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7C71-17D2-4447-8543-B349688E660A}"/>
              </a:ext>
            </a:extLst>
          </p:cNvPr>
          <p:cNvSpPr>
            <a:spLocks noGrp="1"/>
          </p:cNvSpPr>
          <p:nvPr>
            <p:ph type="title"/>
          </p:nvPr>
        </p:nvSpPr>
        <p:spPr/>
        <p:txBody>
          <a:bodyPr/>
          <a:lstStyle/>
          <a:p>
            <a:r>
              <a:rPr lang="en-US" dirty="0"/>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a:lstStyle/>
          <a:p>
            <a:r>
              <a:rPr lang="en-US" dirty="0"/>
              <a:t>Fit a </a:t>
            </a:r>
            <a:r>
              <a:rPr lang="en-US" b="1" dirty="0">
                <a:solidFill>
                  <a:schemeClr val="accent1"/>
                </a:solidFill>
              </a:rPr>
              <a:t>propensity score model </a:t>
            </a:r>
          </a:p>
          <a:p>
            <a:r>
              <a:rPr lang="en-US" dirty="0"/>
              <a:t>Fit two </a:t>
            </a:r>
            <a:r>
              <a:rPr lang="en-US" b="1" dirty="0">
                <a:solidFill>
                  <a:schemeClr val="accent1"/>
                </a:solidFill>
              </a:rPr>
              <a:t>outcome models</a:t>
            </a:r>
          </a:p>
          <a:p>
            <a:r>
              <a:rPr lang="en-US" b="1" dirty="0">
                <a:solidFill>
                  <a:schemeClr val="accent1"/>
                </a:solidFill>
              </a:rPr>
              <a:t>Use these </a:t>
            </a:r>
            <a:r>
              <a:rPr lang="en-US" dirty="0"/>
              <a:t>to estimate an average treatment effect</a:t>
            </a:r>
          </a:p>
          <a:p>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extLst>
      <p:ext uri="{BB962C8B-B14F-4D97-AF65-F5344CB8AC3E}">
        <p14:creationId xmlns:p14="http://schemas.microsoft.com/office/powerpoint/2010/main" val="46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Doubly robust estimators</a:t>
            </a:r>
          </a:p>
        </p:txBody>
      </p:sp>
      <p:sp>
        <p:nvSpPr>
          <p:cNvPr id="3" name="Content Placeholder 2"/>
          <p:cNvSpPr>
            <a:spLocks noGrp="1"/>
          </p:cNvSpPr>
          <p:nvPr>
            <p:ph idx="1"/>
          </p:nvPr>
        </p:nvSpPr>
        <p:spPr/>
        <p:txBody>
          <a:bodyPr>
            <a:normAutofit/>
          </a:bodyPr>
          <a:lstStyle/>
          <a:p>
            <a:r>
              <a:rPr lang="en-US" sz="3200" dirty="0"/>
              <a:t>Lunceford and Davidian (2004) derived a </a:t>
            </a:r>
            <a:r>
              <a:rPr lang="en-US" sz="3200" b="1" dirty="0">
                <a:solidFill>
                  <a:schemeClr val="accent1"/>
                </a:solidFill>
              </a:rPr>
              <a:t>consistent</a:t>
            </a:r>
            <a:r>
              <a:rPr lang="en-US" sz="3200" dirty="0"/>
              <a:t> </a:t>
            </a:r>
            <a:r>
              <a:rPr lang="en-US" sz="3200" b="1" dirty="0">
                <a:solidFill>
                  <a:schemeClr val="accent1"/>
                </a:solidFill>
              </a:rPr>
              <a:t>estimator for the ATE</a:t>
            </a:r>
          </a:p>
          <a:p>
            <a:r>
              <a:rPr lang="en-US" sz="3200" dirty="0"/>
              <a:t>Li and Greene (2013) derived a consistent estimator for the </a:t>
            </a:r>
            <a:r>
              <a:rPr lang="en-US" sz="3200" b="1" dirty="0">
                <a:solidFill>
                  <a:schemeClr val="accent1"/>
                </a:solidFill>
              </a:rPr>
              <a:t>ATM</a:t>
            </a:r>
          </a:p>
          <a:p>
            <a:r>
              <a:rPr lang="en-US" sz="3200" dirty="0"/>
              <a:t>We derive a consistent estimator for the </a:t>
            </a:r>
            <a:r>
              <a:rPr lang="en-US" sz="3200" b="1" dirty="0">
                <a:solidFill>
                  <a:schemeClr val="accent1"/>
                </a:solidFill>
              </a:rPr>
              <a:t>ATO</a:t>
            </a:r>
          </a:p>
        </p:txBody>
      </p:sp>
      <p:sp>
        <p:nvSpPr>
          <p:cNvPr id="4" name="Footer Placeholder 3"/>
          <p:cNvSpPr>
            <a:spLocks noGrp="1"/>
          </p:cNvSpPr>
          <p:nvPr>
            <p:ph type="ftr" sz="quarter" idx="11"/>
          </p:nvPr>
        </p:nvSpPr>
        <p:spPr/>
        <p:txBody>
          <a:bodyPr/>
          <a:lstStyle/>
          <a:p>
            <a:r>
              <a:rPr lang="en-US" cap="small" spc="300"/>
              <a:t>Lucy’s Committee Meeting</a:t>
            </a:r>
            <a:endParaRPr lang="en-US" dirty="0"/>
          </a:p>
        </p:txBody>
      </p:sp>
    </p:spTree>
    <p:extLst>
      <p:ext uri="{BB962C8B-B14F-4D97-AF65-F5344CB8AC3E}">
        <p14:creationId xmlns:p14="http://schemas.microsoft.com/office/powerpoint/2010/main" val="113231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a:p>
            <a:r>
              <a:rPr lang="en-US" b="1" dirty="0">
                <a:solidFill>
                  <a:schemeClr val="accent1"/>
                </a:solidFill>
              </a:rPr>
              <a:t>Hypothesize</a:t>
            </a:r>
            <a:r>
              <a:rPr lang="en-US" dirty="0"/>
              <a:t> that </a:t>
            </a:r>
            <a:r>
              <a:rPr lang="en-US" b="1" dirty="0">
                <a:solidFill>
                  <a:schemeClr val="accent1"/>
                </a:solidFill>
              </a:rPr>
              <a:t>ATO and ATM </a:t>
            </a:r>
            <a:r>
              <a:rPr lang="en-US" dirty="0"/>
              <a:t>weights will perform better</a:t>
            </a:r>
          </a:p>
        </p:txBody>
      </p:sp>
    </p:spTree>
    <p:extLst>
      <p:ext uri="{BB962C8B-B14F-4D97-AF65-F5344CB8AC3E}">
        <p14:creationId xmlns:p14="http://schemas.microsoft.com/office/powerpoint/2010/main" val="12509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82171-1568-2645-B2EA-6338D84C0E7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704972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 covariate</a:t>
            </a:r>
            <a:endParaRPr lang="en-US" b="1" dirty="0"/>
          </a:p>
        </p:txBody>
      </p:sp>
    </p:spTree>
    <p:extLst>
      <p:ext uri="{BB962C8B-B14F-4D97-AF65-F5344CB8AC3E}">
        <p14:creationId xmlns:p14="http://schemas.microsoft.com/office/powerpoint/2010/main" val="4254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1 −</m:t>
                              </m:r>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r>
                            <a:rPr lang="en-US" sz="7500" b="0" i="1" smtClean="0">
                              <a:solidFill>
                                <a:schemeClr val="bg1">
                                  <a:lumMod val="75000"/>
                                </a:schemeClr>
                              </a:solidFill>
                              <a:latin typeface="Cambria Math" panose="02040503050406030204" pitchFamily="18" charset="0"/>
                            </a:rPr>
                            <m:t>1 −</m:t>
                          </m:r>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1 −</m:t>
                              </m:r>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r>
                            <a:rPr lang="en-US" sz="7500" b="0" i="1" smtClean="0">
                              <a:solidFill>
                                <a:schemeClr val="accent1"/>
                              </a:solidFill>
                              <a:latin typeface="Cambria Math" panose="02040503050406030204" pitchFamily="18" charset="0"/>
                            </a:rPr>
                            <m:t>1 −</m:t>
                          </m:r>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oMath>
                  </m:oMathPara>
                </a14:m>
                <a:endParaRPr lang="en-US" sz="75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3A753E-3449-4247-9AA5-955C44287EA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&amp; Greene (2013)</a:t>
            </a:r>
          </a:p>
        </p:txBody>
      </p:sp>
    </p:spTree>
    <p:extLst>
      <p:ext uri="{BB962C8B-B14F-4D97-AF65-F5344CB8AC3E}">
        <p14:creationId xmlns:p14="http://schemas.microsoft.com/office/powerpoint/2010/main" val="90806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p:spTree>
    <p:extLst>
      <p:ext uri="{BB962C8B-B14F-4D97-AF65-F5344CB8AC3E}">
        <p14:creationId xmlns:p14="http://schemas.microsoft.com/office/powerpoint/2010/main" val="34731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69EC02-65FA-8642-A01F-0D7C458EF45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et al (2016)</a:t>
            </a:r>
          </a:p>
        </p:txBody>
      </p:sp>
    </p:spTree>
    <p:extLst>
      <p:ext uri="{BB962C8B-B14F-4D97-AF65-F5344CB8AC3E}">
        <p14:creationId xmlns:p14="http://schemas.microsoft.com/office/powerpoint/2010/main" val="3334037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1A09EE-B99C-BC44-8EF8-8FDEAB18C85F}"/>
              </a:ext>
            </a:extLst>
          </p:cNvPr>
          <p:cNvCxnSpPr/>
          <p:nvPr/>
        </p:nvCxnSpPr>
        <p:spPr>
          <a:xfrm>
            <a:off x="960521" y="3390900"/>
            <a:ext cx="1034715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F4D5F97-9E8F-7F42-93DD-1F4428880659}"/>
              </a:ext>
            </a:extLst>
          </p:cNvPr>
          <p:cNvSpPr/>
          <p:nvPr/>
        </p:nvSpPr>
        <p:spPr>
          <a:xfrm>
            <a:off x="1556084"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F5F7BC-0255-5F4B-8AEF-92D641161725}"/>
              </a:ext>
            </a:extLst>
          </p:cNvPr>
          <p:cNvSpPr/>
          <p:nvPr/>
        </p:nvSpPr>
        <p:spPr>
          <a:xfrm>
            <a:off x="5838323"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DFD919-27F1-4D4B-9069-013067B6F7EC}"/>
              </a:ext>
            </a:extLst>
          </p:cNvPr>
          <p:cNvSpPr/>
          <p:nvPr/>
        </p:nvSpPr>
        <p:spPr>
          <a:xfrm>
            <a:off x="10120562"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2E1C420-728F-E247-BE7A-86698842E554}"/>
              </a:ext>
            </a:extLst>
          </p:cNvPr>
          <p:cNvCxnSpPr>
            <a:stCxn id="6" idx="0"/>
          </p:cNvCxnSpPr>
          <p:nvPr/>
        </p:nvCxnSpPr>
        <p:spPr>
          <a:xfrm flipV="1">
            <a:off x="1852863"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A43520-39B9-D54F-95E3-7A21B2BEA842}"/>
              </a:ext>
            </a:extLst>
          </p:cNvPr>
          <p:cNvCxnSpPr/>
          <p:nvPr/>
        </p:nvCxnSpPr>
        <p:spPr>
          <a:xfrm flipV="1">
            <a:off x="6134100" y="3689685"/>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CF39D8-1056-8B45-B239-FA18E730D8DE}"/>
              </a:ext>
            </a:extLst>
          </p:cNvPr>
          <p:cNvCxnSpPr/>
          <p:nvPr/>
        </p:nvCxnSpPr>
        <p:spPr>
          <a:xfrm flipV="1">
            <a:off x="10449425"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D1690F-E10A-3742-B62C-05183B262E4D}"/>
              </a:ext>
            </a:extLst>
          </p:cNvPr>
          <p:cNvSpPr txBox="1"/>
          <p:nvPr/>
        </p:nvSpPr>
        <p:spPr>
          <a:xfrm>
            <a:off x="1556084" y="1245001"/>
            <a:ext cx="4177964"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Is PS weighting inherently flawed?</a:t>
            </a:r>
          </a:p>
        </p:txBody>
      </p:sp>
      <p:sp>
        <p:nvSpPr>
          <p:cNvPr id="14" name="TextBox 13">
            <a:extLst>
              <a:ext uri="{FF2B5EF4-FFF2-40B4-BE49-F238E27FC236}">
                <a16:creationId xmlns:a16="http://schemas.microsoft.com/office/drawing/2014/main" id="{E7DCF1CF-4B90-3647-9EAE-DF26791D2549}"/>
              </a:ext>
            </a:extLst>
          </p:cNvPr>
          <p:cNvSpPr txBox="1"/>
          <p:nvPr/>
        </p:nvSpPr>
        <p:spPr>
          <a:xfrm>
            <a:off x="3826042" y="4219075"/>
            <a:ext cx="4692316" cy="1754326"/>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Can I do doubly robust estimation with these better weights?</a:t>
            </a:r>
          </a:p>
        </p:txBody>
      </p:sp>
      <p:sp>
        <p:nvSpPr>
          <p:cNvPr id="16" name="TextBox 15">
            <a:extLst>
              <a:ext uri="{FF2B5EF4-FFF2-40B4-BE49-F238E27FC236}">
                <a16:creationId xmlns:a16="http://schemas.microsoft.com/office/drawing/2014/main" id="{EE70F4D6-B5FD-8943-8A87-A0D4B05CC813}"/>
              </a:ext>
            </a:extLst>
          </p:cNvPr>
          <p:cNvSpPr txBox="1"/>
          <p:nvPr/>
        </p:nvSpPr>
        <p:spPr>
          <a:xfrm>
            <a:off x="7940842" y="1219021"/>
            <a:ext cx="3952373" cy="1200329"/>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What if I’ve missed something?</a:t>
            </a:r>
          </a:p>
        </p:txBody>
      </p:sp>
      <p:cxnSp>
        <p:nvCxnSpPr>
          <p:cNvPr id="18" name="Straight Connector 17">
            <a:extLst>
              <a:ext uri="{FF2B5EF4-FFF2-40B4-BE49-F238E27FC236}">
                <a16:creationId xmlns:a16="http://schemas.microsoft.com/office/drawing/2014/main" id="{C0017D50-EF0C-1B4B-9866-3E9B47786C6C}"/>
              </a:ext>
            </a:extLst>
          </p:cNvPr>
          <p:cNvCxnSpPr/>
          <p:nvPr/>
        </p:nvCxnSpPr>
        <p:spPr>
          <a:xfrm>
            <a:off x="1660359"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09C21E-AAFE-CC4A-80A0-43533BE25C0C}"/>
              </a:ext>
            </a:extLst>
          </p:cNvPr>
          <p:cNvCxnSpPr/>
          <p:nvPr/>
        </p:nvCxnSpPr>
        <p:spPr>
          <a:xfrm>
            <a:off x="8059152" y="2419350"/>
            <a:ext cx="262288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2BF65B-39A7-5344-9595-770491840298}"/>
              </a:ext>
            </a:extLst>
          </p:cNvPr>
          <p:cNvCxnSpPr>
            <a:cxnSpLocks/>
          </p:cNvCxnSpPr>
          <p:nvPr/>
        </p:nvCxnSpPr>
        <p:spPr>
          <a:xfrm>
            <a:off x="3890210" y="4320340"/>
            <a:ext cx="4168942"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57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464897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1113622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2">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3"/>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4"/>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318957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2D5-749A-3F48-BF42-0F3DD175F792}"/>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568503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6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2"/>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C09AA-B0BF-1D4E-8271-A0DE2C38D3F1}"/>
              </a:ext>
            </a:extLst>
          </p:cNvPr>
          <p:cNvPicPr>
            <a:picLocks noChangeAspect="1"/>
          </p:cNvPicPr>
          <p:nvPr/>
        </p:nvPicPr>
        <p:blipFill>
          <a:blip r:embed="rId2"/>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DA7B-C765-A141-A795-8DF211DAE5C2}"/>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ATM</a:t>
            </a:r>
            <a:r>
              <a:rPr lang="en-US" dirty="0"/>
              <a:t> and </a:t>
            </a:r>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and </a:t>
            </a:r>
            <a:r>
              <a:rPr lang="en-US" b="1" dirty="0">
                <a:solidFill>
                  <a:schemeClr val="accent1"/>
                </a:solidFill>
              </a:rPr>
              <a:t>ATM</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21095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19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Doubly robust and large sample variance estimator for overlap weights</a:t>
            </a:r>
          </a:p>
        </p:txBody>
      </p:sp>
    </p:spTree>
    <p:extLst>
      <p:ext uri="{BB962C8B-B14F-4D97-AF65-F5344CB8AC3E}">
        <p14:creationId xmlns:p14="http://schemas.microsoft.com/office/powerpoint/2010/main" val="3088000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A55C-5E44-DE45-BFF4-9D1DE34CC139}"/>
              </a:ext>
            </a:extLst>
          </p:cNvPr>
          <p:cNvSpPr>
            <a:spLocks noGrp="1"/>
          </p:cNvSpPr>
          <p:nvPr>
            <p:ph type="title"/>
          </p:nvPr>
        </p:nvSpPr>
        <p:spPr>
          <a:xfrm>
            <a:off x="831850" y="1709738"/>
            <a:ext cx="10515600" cy="4626894"/>
          </a:xfrm>
        </p:spPr>
        <p:txBody>
          <a:bodyPr/>
          <a:lstStyle/>
          <a:p>
            <a:r>
              <a:rPr lang="en-US" sz="4800" dirty="0">
                <a:solidFill>
                  <a:schemeClr val="accent1"/>
                </a:solidFill>
              </a:rPr>
              <a:t>Derive</a:t>
            </a:r>
            <a:r>
              <a:rPr lang="en-US" sz="4800" dirty="0"/>
              <a:t> doubly robust estimator for ATO </a:t>
            </a:r>
            <a:br>
              <a:rPr lang="en-US" sz="4800" dirty="0"/>
            </a:br>
            <a:br>
              <a:rPr lang="en-US" sz="4800" dirty="0"/>
            </a:br>
            <a:r>
              <a:rPr lang="en-US" sz="4800" dirty="0">
                <a:solidFill>
                  <a:schemeClr val="accent1"/>
                </a:solidFill>
              </a:rPr>
              <a:t>Derive</a:t>
            </a:r>
            <a:r>
              <a:rPr lang="en-US" sz="4800" dirty="0"/>
              <a:t> large sample variance for the ATO</a:t>
            </a:r>
            <a:br>
              <a:rPr lang="en-US" sz="4800" dirty="0"/>
            </a:br>
            <a:br>
              <a:rPr lang="en-US" sz="4800" dirty="0"/>
            </a:br>
            <a:r>
              <a:rPr lang="en-US" sz="4800" dirty="0">
                <a:solidFill>
                  <a:schemeClr val="accent1"/>
                </a:solidFill>
              </a:rPr>
              <a:t>Simulate</a:t>
            </a:r>
            <a:r>
              <a:rPr lang="en-US" sz="4800" dirty="0"/>
              <a:t> to compare to conventional methods</a:t>
            </a:r>
          </a:p>
        </p:txBody>
      </p:sp>
    </p:spTree>
    <p:extLst>
      <p:ext uri="{BB962C8B-B14F-4D97-AF65-F5344CB8AC3E}">
        <p14:creationId xmlns:p14="http://schemas.microsoft.com/office/powerpoint/2010/main" val="1766468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We want to use a propensity score model and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565275"/>
          </a:xfrm>
        </p:spPr>
        <p:txBody>
          <a:bodyPr>
            <a:normAutofit lnSpcReduction="10000"/>
          </a:bodyPr>
          <a:lstStyle/>
          <a:p>
            <a:r>
              <a:rPr lang="en-US" dirty="0"/>
              <a:t>Doubly robust estimator</a:t>
            </a:r>
          </a:p>
          <a:p>
            <a:r>
              <a:rPr lang="en-US" dirty="0"/>
              <a:t>Can’t we just fit a weighted generalized linear model Y ~ Z + </a:t>
            </a:r>
            <a:r>
              <a:rPr lang="en-US" b="1" dirty="0"/>
              <a:t>X</a:t>
            </a:r>
            <a:r>
              <a:rPr lang="en-US" dirty="0"/>
              <a:t>?</a:t>
            </a:r>
          </a:p>
        </p:txBody>
      </p:sp>
    </p:spTree>
    <p:extLst>
      <p:ext uri="{BB962C8B-B14F-4D97-AF65-F5344CB8AC3E}">
        <p14:creationId xmlns:p14="http://schemas.microsoft.com/office/powerpoint/2010/main" val="3467263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94147-E0CE-D741-AC97-D63B051A8F1A}"/>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5A9799A1-E318-E546-9864-37770097CEA8}"/>
              </a:ext>
            </a:extLst>
          </p:cNvPr>
          <p:cNvSpPr>
            <a:spLocks noGrp="1"/>
          </p:cNvSpPr>
          <p:nvPr>
            <p:ph idx="1"/>
          </p:nvPr>
        </p:nvSpPr>
        <p:spPr>
          <a:xfrm>
            <a:off x="838200" y="1825625"/>
            <a:ext cx="10515600" cy="1309461"/>
          </a:xfrm>
        </p:spPr>
        <p:txBody>
          <a:bodyPr>
            <a:normAutofit fontScale="92500" lnSpcReduction="20000"/>
          </a:bodyPr>
          <a:lstStyle/>
          <a:p>
            <a:r>
              <a:rPr lang="en-US" dirty="0">
                <a:solidFill>
                  <a:schemeClr val="tx1">
                    <a:lumMod val="75000"/>
                    <a:lumOff val="25000"/>
                  </a:schemeClr>
                </a:solidFill>
              </a:rPr>
              <a:t>Doubly robust estimator</a:t>
            </a:r>
          </a:p>
          <a:p>
            <a:r>
              <a:rPr lang="en-US" dirty="0">
                <a:solidFill>
                  <a:schemeClr val="tx1">
                    <a:lumMod val="65000"/>
                    <a:lumOff val="35000"/>
                  </a:schemeClr>
                </a:solidFill>
              </a:rPr>
              <a:t>Can’t we just fit a weighted generalized linear model Y ~ Z + </a:t>
            </a:r>
            <a:r>
              <a:rPr lang="en-US" b="1" dirty="0">
                <a:solidFill>
                  <a:schemeClr val="tx1">
                    <a:lumMod val="65000"/>
                    <a:lumOff val="35000"/>
                  </a:schemeClr>
                </a:solidFill>
              </a:rPr>
              <a:t>X</a:t>
            </a:r>
            <a:r>
              <a:rPr lang="en-US" dirty="0">
                <a:solidFill>
                  <a:schemeClr val="tx1">
                    <a:lumMod val="65000"/>
                    <a:lumOff val="35000"/>
                  </a:schemeClr>
                </a:solidFill>
              </a:rPr>
              <a:t>?</a:t>
            </a:r>
          </a:p>
        </p:txBody>
      </p:sp>
      <p:sp>
        <p:nvSpPr>
          <p:cNvPr id="4" name="Title 1">
            <a:extLst>
              <a:ext uri="{FF2B5EF4-FFF2-40B4-BE49-F238E27FC236}">
                <a16:creationId xmlns:a16="http://schemas.microsoft.com/office/drawing/2014/main" id="{54AA7A38-1468-FA49-82CF-46FAE3C3D62E}"/>
              </a:ext>
            </a:extLst>
          </p:cNvPr>
          <p:cNvSpPr txBox="1">
            <a:spLocks/>
          </p:cNvSpPr>
          <p:nvPr/>
        </p:nvSpPr>
        <p:spPr>
          <a:xfrm>
            <a:off x="838200" y="333851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a:lstStyle>
          <a:p>
            <a:r>
              <a:rPr lang="en-US" dirty="0"/>
              <a:t>But what about the variance?</a:t>
            </a:r>
          </a:p>
        </p:txBody>
      </p:sp>
      <p:sp>
        <p:nvSpPr>
          <p:cNvPr id="5" name="Content Placeholder 2">
            <a:extLst>
              <a:ext uri="{FF2B5EF4-FFF2-40B4-BE49-F238E27FC236}">
                <a16:creationId xmlns:a16="http://schemas.microsoft.com/office/drawing/2014/main" id="{3AF22557-8C7C-994E-915E-E53414C204A0}"/>
              </a:ext>
            </a:extLst>
          </p:cNvPr>
          <p:cNvSpPr txBox="1">
            <a:spLocks/>
          </p:cNvSpPr>
          <p:nvPr/>
        </p:nvSpPr>
        <p:spPr>
          <a:xfrm>
            <a:off x="838200" y="5038466"/>
            <a:ext cx="10515600" cy="1309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chemeClr val="bg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3200" kern="1200">
                <a:solidFill>
                  <a:schemeClr val="bg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800" kern="1200">
                <a:solidFill>
                  <a:schemeClr val="bg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400" kern="1200">
                <a:solidFill>
                  <a:schemeClr val="bg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Pull from the GLM (naïve)?</a:t>
            </a:r>
          </a:p>
          <a:p>
            <a:r>
              <a:rPr lang="en-US" dirty="0"/>
              <a:t>Robust standard errors? (naïve robust)</a:t>
            </a:r>
          </a:p>
        </p:txBody>
      </p:sp>
      <p:pic>
        <p:nvPicPr>
          <p:cNvPr id="8" name="Picture 7">
            <a:extLst>
              <a:ext uri="{FF2B5EF4-FFF2-40B4-BE49-F238E27FC236}">
                <a16:creationId xmlns:a16="http://schemas.microsoft.com/office/drawing/2014/main" id="{1307248D-8E52-D145-8148-C020DC8607E8}"/>
              </a:ext>
            </a:extLst>
          </p:cNvPr>
          <p:cNvPicPr>
            <a:picLocks noChangeAspect="1"/>
          </p:cNvPicPr>
          <p:nvPr/>
        </p:nvPicPr>
        <p:blipFill>
          <a:blip r:embed="rId3"/>
          <a:stretch>
            <a:fillRect/>
          </a:stretch>
        </p:blipFill>
        <p:spPr>
          <a:xfrm>
            <a:off x="6412930" y="4867501"/>
            <a:ext cx="762000" cy="762000"/>
          </a:xfrm>
          <a:prstGeom prst="rect">
            <a:avLst/>
          </a:prstGeom>
        </p:spPr>
      </p:pic>
      <p:pic>
        <p:nvPicPr>
          <p:cNvPr id="9" name="Picture 8">
            <a:extLst>
              <a:ext uri="{FF2B5EF4-FFF2-40B4-BE49-F238E27FC236}">
                <a16:creationId xmlns:a16="http://schemas.microsoft.com/office/drawing/2014/main" id="{9E224F19-A9CE-CC48-BC45-7BA48EBC670F}"/>
              </a:ext>
            </a:extLst>
          </p:cNvPr>
          <p:cNvPicPr>
            <a:picLocks noChangeAspect="1"/>
          </p:cNvPicPr>
          <p:nvPr/>
        </p:nvPicPr>
        <p:blipFill>
          <a:blip r:embed="rId4"/>
          <a:stretch>
            <a:fillRect/>
          </a:stretch>
        </p:blipFill>
        <p:spPr>
          <a:xfrm>
            <a:off x="8830025" y="5474104"/>
            <a:ext cx="868680" cy="868680"/>
          </a:xfrm>
          <a:prstGeom prst="rect">
            <a:avLst/>
          </a:prstGeom>
        </p:spPr>
      </p:pic>
    </p:spTree>
    <p:extLst>
      <p:ext uri="{BB962C8B-B14F-4D97-AF65-F5344CB8AC3E}">
        <p14:creationId xmlns:p14="http://schemas.microsoft.com/office/powerpoint/2010/main" val="15807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64DE-15D0-0241-84ED-F865A6E28FAE}"/>
              </a:ext>
            </a:extLst>
          </p:cNvPr>
          <p:cNvSpPr>
            <a:spLocks noGrp="1"/>
          </p:cNvSpPr>
          <p:nvPr>
            <p:ph type="title"/>
          </p:nvPr>
        </p:nvSpPr>
        <p:spPr/>
        <p:txBody>
          <a:bodyPr/>
          <a:lstStyle/>
          <a:p>
            <a:r>
              <a:rPr lang="en-US" dirty="0"/>
              <a:t>Williamson 2013</a:t>
            </a:r>
          </a:p>
        </p:txBody>
      </p:sp>
      <p:sp>
        <p:nvSpPr>
          <p:cNvPr id="3" name="Content Placeholder 2">
            <a:extLst>
              <a:ext uri="{FF2B5EF4-FFF2-40B4-BE49-F238E27FC236}">
                <a16:creationId xmlns:a16="http://schemas.microsoft.com/office/drawing/2014/main" id="{32EAC167-896D-9C45-BF4E-6714A2BE94F8}"/>
              </a:ext>
            </a:extLst>
          </p:cNvPr>
          <p:cNvSpPr>
            <a:spLocks noGrp="1"/>
          </p:cNvSpPr>
          <p:nvPr>
            <p:ph idx="1"/>
          </p:nvPr>
        </p:nvSpPr>
        <p:spPr/>
        <p:txBody>
          <a:bodyPr/>
          <a:lstStyle/>
          <a:p>
            <a:pPr marL="0" indent="0">
              <a:buNone/>
            </a:pPr>
            <a:r>
              <a:rPr lang="en-US" dirty="0"/>
              <a:t>…ignoring the estimation of the propensity score in the calculation of the variance leads to the </a:t>
            </a:r>
            <a:r>
              <a:rPr lang="en-US" b="1" dirty="0">
                <a:solidFill>
                  <a:schemeClr val="accent1"/>
                </a:solidFill>
              </a:rPr>
              <a:t>erroneous conclusion</a:t>
            </a:r>
            <a:r>
              <a:rPr lang="en-US" dirty="0">
                <a:solidFill>
                  <a:schemeClr val="accent1"/>
                </a:solidFill>
              </a:rPr>
              <a:t> </a:t>
            </a:r>
            <a:r>
              <a:rPr lang="en-US" dirty="0"/>
              <a:t>that the IPTW treatment effect estimator has the same variance as an unadjusted estimator; thus</a:t>
            </a:r>
            <a:r>
              <a:rPr lang="en-US" b="1" dirty="0"/>
              <a:t>, </a:t>
            </a:r>
            <a:r>
              <a:rPr lang="en-US" b="1" dirty="0">
                <a:solidFill>
                  <a:schemeClr val="accent1"/>
                </a:solidFill>
              </a:rPr>
              <a:t>it is important to use a variance estimator that correctly takes into account the estimation of the propensity score.</a:t>
            </a:r>
            <a:endParaRPr lang="en-US" dirty="0">
              <a:solidFill>
                <a:schemeClr val="accent1"/>
              </a:solidFill>
            </a:endParaRPr>
          </a:p>
          <a:p>
            <a:endParaRPr lang="en-US" dirty="0"/>
          </a:p>
        </p:txBody>
      </p:sp>
      <p:sp>
        <p:nvSpPr>
          <p:cNvPr id="4" name="Rectangle 3">
            <a:extLst>
              <a:ext uri="{FF2B5EF4-FFF2-40B4-BE49-F238E27FC236}">
                <a16:creationId xmlns:a16="http://schemas.microsoft.com/office/drawing/2014/main" id="{39D5099A-786F-4B45-B9D0-9190DF38A277}"/>
              </a:ext>
            </a:extLst>
          </p:cNvPr>
          <p:cNvSpPr/>
          <p:nvPr/>
        </p:nvSpPr>
        <p:spPr>
          <a:xfrm>
            <a:off x="374612" y="1690688"/>
            <a:ext cx="463588" cy="861774"/>
          </a:xfrm>
          <a:prstGeom prst="rect">
            <a:avLst/>
          </a:prstGeom>
        </p:spPr>
        <p:txBody>
          <a:bodyPr wrap="none">
            <a:spAutoFit/>
          </a:bodyPr>
          <a:lstStyle/>
          <a:p>
            <a:r>
              <a:rPr lang="en-US" sz="5000" b="1" dirty="0">
                <a:solidFill>
                  <a:schemeClr val="bg1"/>
                </a:solidFill>
              </a:rPr>
              <a:t>“</a:t>
            </a:r>
            <a:endParaRPr lang="en-US" sz="5000" dirty="0">
              <a:solidFill>
                <a:schemeClr val="bg1"/>
              </a:solidFill>
            </a:endParaRPr>
          </a:p>
        </p:txBody>
      </p:sp>
      <p:sp>
        <p:nvSpPr>
          <p:cNvPr id="5" name="Rectangle 4">
            <a:extLst>
              <a:ext uri="{FF2B5EF4-FFF2-40B4-BE49-F238E27FC236}">
                <a16:creationId xmlns:a16="http://schemas.microsoft.com/office/drawing/2014/main" id="{4CC08A16-2EB7-5F4F-B7B6-D50261F53A71}"/>
              </a:ext>
            </a:extLst>
          </p:cNvPr>
          <p:cNvSpPr/>
          <p:nvPr/>
        </p:nvSpPr>
        <p:spPr>
          <a:xfrm>
            <a:off x="10527577" y="5114697"/>
            <a:ext cx="463588" cy="861774"/>
          </a:xfrm>
          <a:prstGeom prst="rect">
            <a:avLst/>
          </a:prstGeom>
        </p:spPr>
        <p:txBody>
          <a:bodyPr wrap="none">
            <a:spAutoFit/>
          </a:bodyPr>
          <a:lstStyle/>
          <a:p>
            <a:r>
              <a:rPr lang="en-US" sz="5000" b="1" dirty="0">
                <a:solidFill>
                  <a:schemeClr val="bg1"/>
                </a:solidFill>
              </a:rPr>
              <a:t>”</a:t>
            </a:r>
          </a:p>
        </p:txBody>
      </p:sp>
    </p:spTree>
    <p:extLst>
      <p:ext uri="{BB962C8B-B14F-4D97-AF65-F5344CB8AC3E}">
        <p14:creationId xmlns:p14="http://schemas.microsoft.com/office/powerpoint/2010/main" val="169126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52650"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e>
                          </m:nary>
                        </m:den>
                      </m:f>
                    </m:oMath>
                  </m:oMathPara>
                </a14:m>
                <a:endParaRPr lang="en-US" sz="28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r>
                                        <a:rPr lang="en-US" sz="2800" i="1" smtClean="0">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smtClean="0">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i="1" smtClean="0">
                                      <a:solidFill>
                                        <a:schemeClr val="bg1">
                                          <a:lumMod val="75000"/>
                                        </a:schemeClr>
                                      </a:solidFill>
                                      <a:latin typeface="Cambria Math" panose="02040503050406030204" pitchFamily="18" charset="0"/>
                                    </a:rPr>
                                    <m:t>+</m:t>
                                  </m:r>
                                  <m:d>
                                    <m:dPr>
                                      <m:ctrlPr>
                                        <a:rPr lang="en-US" sz="2800" i="1">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1</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1</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0</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lumMod val="75000"/>
                                        </a:schemeClr>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1</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1</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76380"/>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0</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i="1">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0</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i="1">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nary>
                        </m:den>
                      </m:f>
                    </m:oMath>
                  </m:oMathPara>
                </a14:m>
                <a:endParaRPr lang="en-US" sz="4000" dirty="0"/>
              </a:p>
            </p:txBody>
          </p:sp>
        </mc:Choice>
        <mc:Fallback>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812053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52334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882219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1551093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tx1">
                                  <a:lumMod val="75000"/>
                                  <a:lumOff val="25000"/>
                                </a:schemeClr>
                              </a:solidFill>
                              <a:latin typeface="Cambria Math" panose="02040503050406030204" pitchFamily="18" charset="0"/>
                            </a:rPr>
                          </m:ctrlPr>
                        </m:accPr>
                        <m:e>
                          <m:r>
                            <m:rPr>
                              <m:sty m:val="p"/>
                            </m:rPr>
                            <a:rPr lang="en-US" sz="3600" i="1">
                              <a:solidFill>
                                <a:schemeClr val="tx1">
                                  <a:lumMod val="75000"/>
                                  <a:lumOff val="25000"/>
                                </a:schemeClr>
                              </a:solidFill>
                              <a:latin typeface="Cambria Math" panose="02040503050406030204" pitchFamily="18" charset="0"/>
                            </a:rPr>
                            <m:t>var</m:t>
                          </m:r>
                        </m:e>
                      </m:acc>
                      <m:d>
                        <m:dPr>
                          <m:ctrlPr>
                            <a:rPr lang="en-US" sz="3600" b="1" i="1">
                              <a:solidFill>
                                <a:schemeClr val="tx1">
                                  <a:lumMod val="75000"/>
                                  <a:lumOff val="25000"/>
                                </a:schemeClr>
                              </a:solidFill>
                              <a:latin typeface="Cambria Math" panose="02040503050406030204" pitchFamily="18" charset="0"/>
                            </a:rPr>
                          </m:ctrlPr>
                        </m:dPr>
                        <m:e>
                          <m:sSub>
                            <m:sSubPr>
                              <m:ctrlPr>
                                <a:rPr lang="en-US" sz="3600" b="1" i="1">
                                  <a:solidFill>
                                    <a:schemeClr val="tx1">
                                      <a:lumMod val="75000"/>
                                      <a:lumOff val="25000"/>
                                    </a:schemeClr>
                                  </a:solidFill>
                                  <a:latin typeface="Cambria Math" panose="02040503050406030204" pitchFamily="18" charset="0"/>
                                </a:rPr>
                              </m:ctrlPr>
                            </m:sSubPr>
                            <m:e>
                              <m:acc>
                                <m:accPr>
                                  <m:chr m:val="̂"/>
                                  <m:ctrlPr>
                                    <a:rPr lang="en-US" sz="3600" b="1" i="1">
                                      <a:solidFill>
                                        <a:schemeClr val="tx1">
                                          <a:lumMod val="75000"/>
                                          <a:lumOff val="25000"/>
                                        </a:schemeClr>
                                      </a:solidFill>
                                      <a:latin typeface="Cambria Math" panose="02040503050406030204" pitchFamily="18" charset="0"/>
                                    </a:rPr>
                                  </m:ctrlPr>
                                </m:accPr>
                                <m:e>
                                  <m:r>
                                    <a:rPr lang="en-US" sz="3600" b="1">
                                      <a:solidFill>
                                        <a:schemeClr val="tx1">
                                          <a:lumMod val="75000"/>
                                          <a:lumOff val="25000"/>
                                        </a:schemeClr>
                                      </a:solidFill>
                                      <a:latin typeface="Cambria Math" panose="02040503050406030204" pitchFamily="18" charset="0"/>
                                    </a:rPr>
                                    <m:t>𝚫</m:t>
                                  </m:r>
                                </m:e>
                              </m:acc>
                            </m:e>
                            <m:sub>
                              <m:r>
                                <a:rPr lang="en-US" sz="3600" i="1">
                                  <a:solidFill>
                                    <a:schemeClr val="tx1">
                                      <a:lumMod val="75000"/>
                                      <a:lumOff val="25000"/>
                                    </a:schemeClr>
                                  </a:solidFill>
                                  <a:latin typeface="Cambria Math" panose="02040503050406030204" pitchFamily="18" charset="0"/>
                                </a:rPr>
                                <m:t>𝐷𝑅</m:t>
                              </m:r>
                              <m:r>
                                <a:rPr lang="en-US" sz="3600" i="1">
                                  <a:solidFill>
                                    <a:schemeClr val="tx1">
                                      <a:lumMod val="75000"/>
                                      <a:lumOff val="25000"/>
                                    </a:schemeClr>
                                  </a:solidFill>
                                  <a:latin typeface="Cambria Math" panose="02040503050406030204" pitchFamily="18" charset="0"/>
                                </a:rPr>
                                <m:t>, </m:t>
                              </m:r>
                              <m:r>
                                <a:rPr lang="en-US" sz="3600" i="1">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m:t>
                          </m:r>
                          <m:r>
                            <m:rPr>
                              <m:sty m:val="p"/>
                            </m:rPr>
                            <a:rPr lang="en-US" sz="360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solidFill>
                  <a:schemeClr val="accent1"/>
                </a:solidFill>
              </a:rPr>
              <a:t>*</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9834035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3</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75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86480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solidFill>
                  <a:schemeClr val="accent1"/>
                </a:solidFill>
              </a:rPr>
              <a:t>correct-correct</a:t>
            </a:r>
            <a:br>
              <a:rPr lang="en-US" dirty="0"/>
            </a:br>
            <a:r>
              <a:rPr lang="en-US" dirty="0"/>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384640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solidFill>
                  <a:schemeClr val="accent1"/>
                </a:solidFill>
              </a:rPr>
              <a:t>correct-wrong</a:t>
            </a:r>
            <a:br>
              <a:rPr lang="en-US" dirty="0"/>
            </a:br>
            <a:r>
              <a:rPr lang="en-US" dirty="0"/>
              <a:t>wrong-correct</a:t>
            </a:r>
            <a:br>
              <a:rPr lang="en-US" dirty="0"/>
            </a:br>
            <a:r>
              <a:rPr lang="en-US" dirty="0"/>
              <a:t>wrong-wrong</a:t>
            </a:r>
          </a:p>
        </p:txBody>
      </p:sp>
    </p:spTree>
    <p:extLst>
      <p:ext uri="{BB962C8B-B14F-4D97-AF65-F5344CB8AC3E}">
        <p14:creationId xmlns:p14="http://schemas.microsoft.com/office/powerpoint/2010/main" val="401999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solidFill>
                  <a:schemeClr val="accent1"/>
                </a:solidFill>
              </a:rPr>
              <a:t>wrong-correct</a:t>
            </a:r>
            <a:br>
              <a:rPr lang="en-US" dirty="0"/>
            </a:br>
            <a:r>
              <a:rPr lang="en-US" dirty="0"/>
              <a:t>wrong-wrong</a:t>
            </a:r>
          </a:p>
        </p:txBody>
      </p:sp>
    </p:spTree>
    <p:extLst>
      <p:ext uri="{BB962C8B-B14F-4D97-AF65-F5344CB8AC3E}">
        <p14:creationId xmlns:p14="http://schemas.microsoft.com/office/powerpoint/2010/main" val="25240495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correct-correct</a:t>
            </a:r>
            <a:br>
              <a:rPr lang="en-US" dirty="0"/>
            </a:br>
            <a:r>
              <a:rPr lang="en-US" dirty="0"/>
              <a:t>correct-wrong</a:t>
            </a:r>
            <a:br>
              <a:rPr lang="en-US" dirty="0"/>
            </a:br>
            <a:r>
              <a:rPr lang="en-US" dirty="0"/>
              <a:t>wrong-correct</a:t>
            </a:r>
            <a:br>
              <a:rPr lang="en-US" dirty="0"/>
            </a:br>
            <a:r>
              <a:rPr lang="en-US" dirty="0">
                <a:solidFill>
                  <a:schemeClr val="accent1"/>
                </a:solidFill>
              </a:rPr>
              <a:t>wrong-wrong</a:t>
            </a:r>
          </a:p>
        </p:txBody>
      </p:sp>
      <p:sp>
        <p:nvSpPr>
          <p:cNvPr id="3" name="TextBox 2">
            <a:extLst>
              <a:ext uri="{FF2B5EF4-FFF2-40B4-BE49-F238E27FC236}">
                <a16:creationId xmlns:a16="http://schemas.microsoft.com/office/drawing/2014/main" id="{980C4834-57BB-6B4A-BD38-ACC0E3C28446}"/>
              </a:ext>
            </a:extLst>
          </p:cNvPr>
          <p:cNvSpPr txBox="1"/>
          <p:nvPr/>
        </p:nvSpPr>
        <p:spPr>
          <a:xfrm>
            <a:off x="6577263" y="3136106"/>
            <a:ext cx="2454442" cy="707886"/>
          </a:xfrm>
          <a:prstGeom prst="rect">
            <a:avLst/>
          </a:prstGeom>
          <a:noFill/>
        </p:spPr>
        <p:txBody>
          <a:bodyPr wrap="square" rtlCol="0">
            <a:spAutoFit/>
          </a:bodyPr>
          <a:lstStyle/>
          <a:p>
            <a:r>
              <a:rPr lang="en-US" sz="4000" dirty="0">
                <a:solidFill>
                  <a:schemeClr val="accent1"/>
                </a:solidFill>
              </a:rPr>
              <a:t>extreme</a:t>
            </a:r>
          </a:p>
        </p:txBody>
      </p:sp>
      <p:sp>
        <p:nvSpPr>
          <p:cNvPr id="4" name="TextBox 3">
            <a:extLst>
              <a:ext uri="{FF2B5EF4-FFF2-40B4-BE49-F238E27FC236}">
                <a16:creationId xmlns:a16="http://schemas.microsoft.com/office/drawing/2014/main" id="{A07DF87F-22DB-D34B-B60D-859C471B3D47}"/>
              </a:ext>
            </a:extLst>
          </p:cNvPr>
          <p:cNvSpPr txBox="1"/>
          <p:nvPr/>
        </p:nvSpPr>
        <p:spPr>
          <a:xfrm>
            <a:off x="6577263" y="3854589"/>
            <a:ext cx="2454442" cy="707886"/>
          </a:xfrm>
          <a:prstGeom prst="rect">
            <a:avLst/>
          </a:prstGeom>
          <a:noFill/>
        </p:spPr>
        <p:txBody>
          <a:bodyPr wrap="square" rtlCol="0">
            <a:spAutoFit/>
          </a:bodyPr>
          <a:lstStyle/>
          <a:p>
            <a:r>
              <a:rPr lang="en-US" sz="4000" dirty="0">
                <a:solidFill>
                  <a:schemeClr val="accent1"/>
                </a:solidFill>
              </a:rPr>
              <a:t>moderate</a:t>
            </a:r>
          </a:p>
        </p:txBody>
      </p:sp>
      <p:sp>
        <p:nvSpPr>
          <p:cNvPr id="5" name="TextBox 4">
            <a:extLst>
              <a:ext uri="{FF2B5EF4-FFF2-40B4-BE49-F238E27FC236}">
                <a16:creationId xmlns:a16="http://schemas.microsoft.com/office/drawing/2014/main" id="{142BB452-27D3-FA42-9CE0-9EAF9C6DC0D5}"/>
              </a:ext>
            </a:extLst>
          </p:cNvPr>
          <p:cNvSpPr txBox="1"/>
          <p:nvPr/>
        </p:nvSpPr>
        <p:spPr>
          <a:xfrm>
            <a:off x="6577263" y="4573072"/>
            <a:ext cx="2454442" cy="707886"/>
          </a:xfrm>
          <a:prstGeom prst="rect">
            <a:avLst/>
          </a:prstGeom>
          <a:noFill/>
        </p:spPr>
        <p:txBody>
          <a:bodyPr wrap="square" rtlCol="0">
            <a:spAutoFit/>
          </a:bodyPr>
          <a:lstStyle/>
          <a:p>
            <a:r>
              <a:rPr lang="en-US" sz="4000" dirty="0">
                <a:solidFill>
                  <a:schemeClr val="accent1"/>
                </a:solidFill>
              </a:rPr>
              <a:t>slight</a:t>
            </a:r>
          </a:p>
        </p:txBody>
      </p:sp>
      <p:cxnSp>
        <p:nvCxnSpPr>
          <p:cNvPr id="7" name="Straight Arrow Connector 6">
            <a:extLst>
              <a:ext uri="{FF2B5EF4-FFF2-40B4-BE49-F238E27FC236}">
                <a16:creationId xmlns:a16="http://schemas.microsoft.com/office/drawing/2014/main" id="{CDFCC1EE-3B0B-C04E-9512-935F6F8EBFA2}"/>
              </a:ext>
            </a:extLst>
          </p:cNvPr>
          <p:cNvCxnSpPr/>
          <p:nvPr/>
        </p:nvCxnSpPr>
        <p:spPr>
          <a:xfrm flipV="1">
            <a:off x="5662863" y="3641558"/>
            <a:ext cx="770021" cy="4010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8DE0F19-45BA-9940-A766-99D66351BEAF}"/>
              </a:ext>
            </a:extLst>
          </p:cNvPr>
          <p:cNvCxnSpPr>
            <a:cxnSpLocks/>
            <a:endCxn id="4" idx="1"/>
          </p:cNvCxnSpPr>
          <p:nvPr/>
        </p:nvCxnSpPr>
        <p:spPr>
          <a:xfrm>
            <a:off x="5815263" y="4195012"/>
            <a:ext cx="762000" cy="13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949D52-107F-A449-9D51-1F4284444DD3}"/>
              </a:ext>
            </a:extLst>
          </p:cNvPr>
          <p:cNvCxnSpPr>
            <a:cxnSpLocks/>
          </p:cNvCxnSpPr>
          <p:nvPr/>
        </p:nvCxnSpPr>
        <p:spPr>
          <a:xfrm>
            <a:off x="5670884" y="4395539"/>
            <a:ext cx="762000" cy="531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49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425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t>ratio estimated se / true se </a:t>
            </a:r>
            <a:br>
              <a:rPr lang="en-US" dirty="0"/>
            </a:br>
            <a:r>
              <a:rPr lang="en-US" dirty="0"/>
              <a:t>RMSE</a:t>
            </a:r>
            <a:br>
              <a:rPr lang="en-US" dirty="0"/>
            </a:br>
            <a:r>
              <a:rPr lang="en-US" dirty="0"/>
              <a:t>95% coverage</a:t>
            </a:r>
          </a:p>
        </p:txBody>
      </p:sp>
    </p:spTree>
    <p:extLst>
      <p:ext uri="{BB962C8B-B14F-4D97-AF65-F5344CB8AC3E}">
        <p14:creationId xmlns:p14="http://schemas.microsoft.com/office/powerpoint/2010/main" val="3410620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1390-5995-7D49-BE89-8C18EF223109}"/>
              </a:ext>
            </a:extLst>
          </p:cNvPr>
          <p:cNvSpPr>
            <a:spLocks noGrp="1"/>
          </p:cNvSpPr>
          <p:nvPr>
            <p:ph type="title"/>
          </p:nvPr>
        </p:nvSpPr>
        <p:spPr/>
        <p:txBody>
          <a:bodyPr/>
          <a:lstStyle/>
          <a:p>
            <a:r>
              <a:rPr lang="en-US" dirty="0"/>
              <a:t>bias</a:t>
            </a:r>
            <a:br>
              <a:rPr lang="en-US" dirty="0"/>
            </a:br>
            <a:r>
              <a:rPr lang="en-US" dirty="0">
                <a:solidFill>
                  <a:schemeClr val="accent1"/>
                </a:solidFill>
              </a:rPr>
              <a:t>ratio estimated se / true se </a:t>
            </a:r>
            <a:br>
              <a:rPr lang="en-US" dirty="0"/>
            </a:br>
            <a:r>
              <a:rPr lang="en-US" dirty="0"/>
              <a:t>RMSE</a:t>
            </a:r>
            <a:br>
              <a:rPr lang="en-US" dirty="0"/>
            </a:br>
            <a:r>
              <a:rPr lang="en-US" dirty="0">
                <a:solidFill>
                  <a:schemeClr val="accent1"/>
                </a:solidFill>
              </a:rPr>
              <a:t>95% coverage</a:t>
            </a:r>
          </a:p>
        </p:txBody>
      </p:sp>
    </p:spTree>
    <p:extLst>
      <p:ext uri="{BB962C8B-B14F-4D97-AF65-F5344CB8AC3E}">
        <p14:creationId xmlns:p14="http://schemas.microsoft.com/office/powerpoint/2010/main" val="22195392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45A66-DCE4-3A4A-B73A-113E2179C09F}"/>
              </a:ext>
            </a:extLst>
          </p:cNvPr>
          <p:cNvPicPr>
            <a:picLocks/>
          </p:cNvPicPr>
          <p:nvPr/>
        </p:nvPicPr>
        <p:blipFill>
          <a:blip r:embed="rId3"/>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BF0BE45F-DC7F-0A4D-8D98-4448C47EE565}"/>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0139643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6A927-EFAE-654A-998D-128151496B26}"/>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F3E94AD-1E9B-9747-91FC-33044534E9BF}"/>
              </a:ext>
            </a:extLst>
          </p:cNvPr>
          <p:cNvSpPr/>
          <p:nvPr/>
        </p:nvSpPr>
        <p:spPr>
          <a:xfrm>
            <a:off x="8235593" y="5474187"/>
            <a:ext cx="3057247" cy="584775"/>
          </a:xfrm>
          <a:prstGeom prst="rect">
            <a:avLst/>
          </a:prstGeom>
        </p:spPr>
        <p:txBody>
          <a:bodyPr wrap="none">
            <a:spAutoFit/>
          </a:bodyPr>
          <a:lstStyle/>
          <a:p>
            <a:r>
              <a:rPr lang="en-US" sz="3200" b="1" dirty="0">
                <a:latin typeface="Franklin Gothic Heavy" panose="020B0603020102020204" pitchFamily="34" charset="0"/>
              </a:rPr>
              <a:t>correct-correct</a:t>
            </a:r>
          </a:p>
        </p:txBody>
      </p:sp>
    </p:spTree>
    <p:extLst>
      <p:ext uri="{BB962C8B-B14F-4D97-AF65-F5344CB8AC3E}">
        <p14:creationId xmlns:p14="http://schemas.microsoft.com/office/powerpoint/2010/main" val="2993350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534F0-AA98-8349-B162-615D2C5E0F7B}"/>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58A6D28D-56D0-FD45-AD8F-1C57246DEF75}"/>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
        <p:nvSpPr>
          <p:cNvPr id="4" name="TextBox 3">
            <a:extLst>
              <a:ext uri="{FF2B5EF4-FFF2-40B4-BE49-F238E27FC236}">
                <a16:creationId xmlns:a16="http://schemas.microsoft.com/office/drawing/2014/main" id="{6D40A007-FC3F-6247-962B-6491EC726522}"/>
              </a:ext>
            </a:extLst>
          </p:cNvPr>
          <p:cNvSpPr txBox="1"/>
          <p:nvPr/>
        </p:nvSpPr>
        <p:spPr>
          <a:xfrm>
            <a:off x="8491693" y="5179327"/>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B228471A-00CF-0242-B5C9-0234526605AC}"/>
              </a:ext>
            </a:extLst>
          </p:cNvPr>
          <p:cNvSpPr txBox="1"/>
          <p:nvPr/>
        </p:nvSpPr>
        <p:spPr>
          <a:xfrm>
            <a:off x="9443258" y="5179327"/>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1103269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741140-EF3B-C44C-9CB0-5C414A64F192}"/>
              </a:ext>
            </a:extLst>
          </p:cNvPr>
          <p:cNvPicPr>
            <a:picLocks/>
          </p:cNvPicPr>
          <p:nvPr/>
        </p:nvPicPr>
        <p:blipFill>
          <a:blip r:embed="rId2"/>
          <a:stretch>
            <a:fillRect/>
          </a:stretch>
        </p:blipFill>
        <p:spPr>
          <a:xfrm>
            <a:off x="896112" y="118872"/>
            <a:ext cx="10396728" cy="6099048"/>
          </a:xfrm>
          <a:prstGeom prst="rect">
            <a:avLst/>
          </a:prstGeom>
        </p:spPr>
      </p:pic>
      <p:sp>
        <p:nvSpPr>
          <p:cNvPr id="3" name="Rectangle 2">
            <a:extLst>
              <a:ext uri="{FF2B5EF4-FFF2-40B4-BE49-F238E27FC236}">
                <a16:creationId xmlns:a16="http://schemas.microsoft.com/office/drawing/2014/main" id="{22137158-D57B-8B42-916D-D14E1DA9EF63}"/>
              </a:ext>
            </a:extLst>
          </p:cNvPr>
          <p:cNvSpPr/>
          <p:nvPr/>
        </p:nvSpPr>
        <p:spPr>
          <a:xfrm>
            <a:off x="8235593" y="5474187"/>
            <a:ext cx="2856872" cy="584775"/>
          </a:xfrm>
          <a:prstGeom prst="rect">
            <a:avLst/>
          </a:prstGeom>
        </p:spPr>
        <p:txBody>
          <a:bodyPr wrap="none">
            <a:spAutoFit/>
          </a:bodyPr>
          <a:lstStyle/>
          <a:p>
            <a:r>
              <a:rPr lang="en-US" sz="3200" b="1" dirty="0">
                <a:latin typeface="Franklin Gothic Heavy" panose="020B0603020102020204" pitchFamily="34" charset="0"/>
              </a:rPr>
              <a:t>correct-wrong</a:t>
            </a:r>
          </a:p>
        </p:txBody>
      </p:sp>
      <p:sp>
        <p:nvSpPr>
          <p:cNvPr id="4" name="TextBox 3">
            <a:extLst>
              <a:ext uri="{FF2B5EF4-FFF2-40B4-BE49-F238E27FC236}">
                <a16:creationId xmlns:a16="http://schemas.microsoft.com/office/drawing/2014/main" id="{8C8245A6-0124-564F-9DF8-AB172E30B0BF}"/>
              </a:ext>
            </a:extLst>
          </p:cNvPr>
          <p:cNvSpPr txBox="1"/>
          <p:nvPr/>
        </p:nvSpPr>
        <p:spPr>
          <a:xfrm>
            <a:off x="8491693" y="5179327"/>
            <a:ext cx="951565" cy="461665"/>
          </a:xfrm>
          <a:prstGeom prst="rect">
            <a:avLst/>
          </a:prstGeom>
          <a:noFill/>
        </p:spPr>
        <p:txBody>
          <a:bodyPr wrap="square" rtlCol="0">
            <a:spAutoFit/>
          </a:bodyPr>
          <a:lstStyle/>
          <a:p>
            <a:pPr algn="ctr"/>
            <a:r>
              <a:rPr lang="en-US" sz="2400" b="1" dirty="0">
                <a:latin typeface="Franklin Gothic Heavy" panose="020B0603020102020204" pitchFamily="34" charset="0"/>
              </a:rPr>
              <a:t>PS</a:t>
            </a:r>
          </a:p>
        </p:txBody>
      </p:sp>
      <p:sp>
        <p:nvSpPr>
          <p:cNvPr id="5" name="TextBox 4">
            <a:extLst>
              <a:ext uri="{FF2B5EF4-FFF2-40B4-BE49-F238E27FC236}">
                <a16:creationId xmlns:a16="http://schemas.microsoft.com/office/drawing/2014/main" id="{CF556C6F-4683-C840-AE30-15E371E86E41}"/>
              </a:ext>
            </a:extLst>
          </p:cNvPr>
          <p:cNvSpPr txBox="1"/>
          <p:nvPr/>
        </p:nvSpPr>
        <p:spPr>
          <a:xfrm>
            <a:off x="9443258" y="5179327"/>
            <a:ext cx="1649207" cy="461665"/>
          </a:xfrm>
          <a:prstGeom prst="rect">
            <a:avLst/>
          </a:prstGeom>
          <a:noFill/>
        </p:spPr>
        <p:txBody>
          <a:bodyPr wrap="square" rtlCol="0">
            <a:spAutoFit/>
          </a:bodyPr>
          <a:lstStyle/>
          <a:p>
            <a:pPr algn="ctr"/>
            <a:r>
              <a:rPr lang="en-US" sz="2400" b="1" dirty="0">
                <a:latin typeface="Franklin Gothic Heavy" panose="020B0603020102020204" pitchFamily="34" charset="0"/>
              </a:rPr>
              <a:t>outcome</a:t>
            </a:r>
          </a:p>
        </p:txBody>
      </p:sp>
    </p:spTree>
    <p:extLst>
      <p:ext uri="{BB962C8B-B14F-4D97-AF65-F5344CB8AC3E}">
        <p14:creationId xmlns:p14="http://schemas.microsoft.com/office/powerpoint/2010/main" val="4134960577"/>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12748</TotalTime>
  <Words>4676</Words>
  <Application>Microsoft Macintosh PowerPoint</Application>
  <PresentationFormat>Widescreen</PresentationFormat>
  <Paragraphs>671</Paragraphs>
  <Slides>141</Slides>
  <Notes>88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141</vt:i4>
      </vt:variant>
    </vt:vector>
  </HeadingPairs>
  <TitlesOfParts>
    <vt:vector size="151" baseType="lpstr">
      <vt:lpstr>ＭＳ Ｐゴシック</vt:lpstr>
      <vt:lpstr>Arial</vt:lpstr>
      <vt:lpstr>Calibri</vt:lpstr>
      <vt:lpstr>Cambria Math</vt:lpstr>
      <vt:lpstr>Franklin Gothic Heavy</vt:lpstr>
      <vt:lpstr>Franklin Gothic Medium</vt:lpstr>
      <vt:lpstr>Monaco</vt:lpstr>
      <vt:lpstr>Times New Roman</vt:lpstr>
      <vt:lpstr>Wingdings</vt:lpstr>
      <vt:lpstr>Office Theme</vt:lpstr>
      <vt:lpstr>Improving Modern Techniques of Causal Inference: Finite Sample Performance of ATM and ATO Doubly Robust Estimators, Variance Estimation for ATO Estimators, and Contextualized Tipping Point Sensitivity Analyses for Unmeasured Confounding</vt:lpstr>
      <vt:lpstr>Thank you!</vt:lpstr>
      <vt:lpstr>PowerPoint Presentation</vt:lpstr>
      <vt:lpstr>Background</vt:lpstr>
      <vt:lpstr>Observational Studies</vt:lpstr>
      <vt:lpstr>PowerPoint Presentation</vt:lpstr>
      <vt:lpstr>Estimate treatment effect</vt:lpstr>
      <vt:lpstr>PowerPoint Presentation</vt:lpstr>
      <vt:lpstr>Propensity score</vt:lpstr>
      <vt:lpstr>Propensity score</vt:lpstr>
      <vt:lpstr>Estimate treatment effect</vt:lpstr>
      <vt:lpstr>Estimate treatment effect</vt:lpstr>
      <vt:lpstr>Doubly robust estimator</vt:lpstr>
      <vt:lpstr>Weighting</vt:lpstr>
      <vt:lpstr>Exploring finite-sample bias in propensity score weighting choices</vt:lpstr>
      <vt:lpstr>PowerPoint Presentation</vt:lpstr>
      <vt:lpstr>Doubly robust estimators</vt:lpstr>
      <vt:lpstr>Doubly robust estimators</vt:lpstr>
      <vt:lpstr>Propensity score weighting method</vt:lpstr>
      <vt:lpstr>Fit a misspecified model</vt:lpstr>
      <vt:lpstr>Average treatment effect</vt:lpstr>
      <vt:lpstr>Average treatment effect</vt:lpstr>
      <vt:lpstr>Average treatment effect</vt:lpstr>
      <vt:lpstr>PowerPoint Presentation</vt:lpstr>
      <vt:lpstr>PowerPoint Presentation</vt:lpstr>
      <vt:lpstr>PowerPoint Presentation</vt:lpstr>
      <vt:lpstr>Average treatment effect among the evenly matchable</vt:lpstr>
      <vt:lpstr>PowerPoint Presentation</vt:lpstr>
      <vt:lpstr>Average treatment effect among the overlap population</vt:lpstr>
      <vt:lpstr>PowerPoint Presentation</vt:lpstr>
      <vt:lpstr>PowerPoint Presentation</vt:lpstr>
      <vt:lpstr>PowerPoint Presentation</vt:lpstr>
      <vt:lpstr>PowerPoint Presentation</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PowerPoint Presentation</vt:lpstr>
      <vt:lpstr>Recap</vt:lpstr>
      <vt:lpstr>PowerPoint Presentation</vt:lpstr>
      <vt:lpstr>Doubly robust and large sample variance estimator for overlap weights</vt:lpstr>
      <vt:lpstr>Derive doubly robust estimator for ATO   Derive large sample variance for the ATO  Simulate to compare to conventional methods</vt:lpstr>
      <vt:lpstr>We want to use a propensity score model and also adjust the outcome model</vt:lpstr>
      <vt:lpstr>How to</vt:lpstr>
      <vt:lpstr>How to</vt:lpstr>
      <vt:lpstr>Williamson 2013</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Sandwich estimator</vt:lpstr>
      <vt:lpstr>Sandwich estimator</vt:lpstr>
      <vt:lpstr>Sandwich estimator</vt:lpstr>
      <vt:lpstr>ATO DR estimator</vt:lpstr>
      <vt:lpstr>ATO DR estimator</vt:lpstr>
      <vt:lpstr>ATO DR estimator</vt:lpstr>
      <vt:lpstr>ATO DR estimator</vt:lpstr>
      <vt:lpstr>Freedman &amp; Berk*  Simulation</vt:lpstr>
      <vt:lpstr>PowerPoint Presentation</vt:lpstr>
      <vt:lpstr>correct-correct correct-wrong wrong-correct wrong-wrong</vt:lpstr>
      <vt:lpstr>correct-correct correct-wrong wrong-correct wrong-wrong</vt:lpstr>
      <vt:lpstr>correct-correct correct-wrong wrong-correct wrong-wrong</vt:lpstr>
      <vt:lpstr>correct-correct correct-wrong wrong-correct wrong-wrong</vt:lpstr>
      <vt:lpstr>correct-correct correct-wrong wrong-correct wrong-wrong</vt:lpstr>
      <vt:lpstr>PowerPoint Presentation</vt:lpstr>
      <vt:lpstr>bias ratio estimated se / true se  RMSE 95% coverage</vt:lpstr>
      <vt:lpstr>bias ratio estimated se / true se  RMSE 95% coverage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lpstr>Contextualized Tipping Point Sensitivity Analyses for Unmeasured Confounding</vt:lpstr>
      <vt:lpstr>Motivation</vt:lpstr>
      <vt:lpstr>Tipping point analyses</vt:lpstr>
      <vt:lpstr>R package</vt:lpstr>
      <vt:lpstr>Right Heart Catheterization Data</vt:lpstr>
      <vt:lpstr>Right heart catheterization</vt:lpstr>
      <vt:lpstr>Right heart catheterization</vt:lpstr>
      <vt:lpstr>Right heart catheterization</vt:lpstr>
      <vt:lpstr>Right heart catheterization</vt:lpstr>
      <vt:lpstr>Right heart catheterization</vt:lpstr>
      <vt:lpstr>Right heart catheterization</vt:lpstr>
      <vt:lpstr>Right heart catheterization</vt:lpstr>
      <vt:lpstr>Right heart catheterization</vt:lpstr>
      <vt:lpstr>E-value</vt:lpstr>
      <vt:lpstr>Right heart catheterization</vt:lpstr>
      <vt:lpstr>Right heart catheterization</vt:lpstr>
      <vt:lpstr>Adjusted E-value</vt:lpstr>
      <vt:lpstr>Right Heart Catheterization data</vt:lpstr>
      <vt:lpstr>Right Heart Catheterization data</vt:lpstr>
      <vt:lpstr>PowerPoint Presentation</vt:lpstr>
      <vt:lpstr>PowerPoint Presentation</vt:lpstr>
      <vt:lpstr>PowerPoint Presentation</vt:lpstr>
      <vt:lpstr>Recap</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250</cp:revision>
  <cp:lastPrinted>2018-03-08T04:07:47Z</cp:lastPrinted>
  <dcterms:created xsi:type="dcterms:W3CDTF">2017-11-08T23:32:53Z</dcterms:created>
  <dcterms:modified xsi:type="dcterms:W3CDTF">2018-03-11T21:00:02Z</dcterms:modified>
</cp:coreProperties>
</file>